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7" r:id="rId2"/>
    <p:sldId id="277" r:id="rId3"/>
    <p:sldId id="276" r:id="rId4"/>
    <p:sldId id="275" r:id="rId5"/>
    <p:sldId id="274" r:id="rId6"/>
    <p:sldId id="273" r:id="rId7"/>
    <p:sldId id="272" r:id="rId8"/>
    <p:sldId id="271" r:id="rId9"/>
    <p:sldId id="270" r:id="rId10"/>
    <p:sldId id="269" r:id="rId11"/>
    <p:sldId id="268" r:id="rId12"/>
    <p:sldId id="267" r:id="rId13"/>
    <p:sldId id="266" r:id="rId14"/>
    <p:sldId id="265" r:id="rId15"/>
    <p:sldId id="264" r:id="rId16"/>
    <p:sldId id="263" r:id="rId17"/>
    <p:sldId id="262" r:id="rId18"/>
    <p:sldId id="261" r:id="rId19"/>
    <p:sldId id="260" r:id="rId20"/>
    <p:sldId id="259" r:id="rId21"/>
    <p:sldId id="258" r:id="rId22"/>
    <p:sldId id="278" r:id="rId23"/>
    <p:sldId id="279" r:id="rId24"/>
    <p:sldId id="280" r:id="rId25"/>
    <p:sldId id="281" r:id="rId26"/>
    <p:sldId id="282" r:id="rId27"/>
    <p:sldId id="283" r:id="rId2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6" d="100"/>
          <a:sy n="76" d="100"/>
        </p:scale>
        <p:origin x="-996" y="-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1B8ABB09-4A1D-463E-8065-109CC2B7EFAA}" type="datetimeFigureOut">
              <a:rPr lang="ar-SA" smtClean="0"/>
              <a:t>05/09/1441</a:t>
            </a:fld>
            <a:endParaRPr lang="ar-SA"/>
          </a:p>
        </p:txBody>
      </p:sp>
      <p:sp>
        <p:nvSpPr>
          <p:cNvPr id="19" name="Footer Placeholder 18"/>
          <p:cNvSpPr>
            <a:spLocks noGrp="1"/>
          </p:cNvSpPr>
          <p:nvPr>
            <p:ph type="ftr" sz="quarter" idx="11"/>
          </p:nvPr>
        </p:nvSpPr>
        <p:spPr/>
        <p:txBody>
          <a:bodyPr/>
          <a:lstStyle/>
          <a:p>
            <a:endParaRPr lang="ar-SA"/>
          </a:p>
        </p:txBody>
      </p:sp>
      <p:sp>
        <p:nvSpPr>
          <p:cNvPr id="27" name="Slide Number Placeholder 26"/>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05/09/1441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05/09/1441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1B8ABB09-4A1D-463E-8065-109CC2B7EFAA}" type="datetimeFigureOut">
              <a:rPr lang="ar-SA" smtClean="0"/>
              <a:t>05/09/1441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1B8ABB09-4A1D-463E-8065-109CC2B7EFAA}" type="datetimeFigureOut">
              <a:rPr lang="ar-SA" smtClean="0"/>
              <a:t>05/09/1441</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0B34F065-1154-456A-91E3-76DE8E75E17B}" type="slidenum">
              <a:rPr lang="ar-SA" smtClean="0"/>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05/09/1441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1B8ABB09-4A1D-463E-8065-109CC2B7EFAA}" type="datetimeFigureOut">
              <a:rPr lang="ar-SA" smtClean="0"/>
              <a:t>05/09/1441</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1B8ABB09-4A1D-463E-8065-109CC2B7EFAA}" type="datetimeFigureOut">
              <a:rPr lang="ar-SA" smtClean="0"/>
              <a:t>05/09/1441</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ABB09-4A1D-463E-8065-109CC2B7EFAA}" type="datetimeFigureOut">
              <a:rPr lang="ar-SA" smtClean="0"/>
              <a:t>05/09/1441</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1B8ABB09-4A1D-463E-8065-109CC2B7EFAA}" type="datetimeFigureOut">
              <a:rPr lang="ar-SA" smtClean="0"/>
              <a:t>05/09/1441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1B8ABB09-4A1D-463E-8065-109CC2B7EFAA}" type="datetimeFigureOut">
              <a:rPr lang="ar-SA" smtClean="0"/>
              <a:t>05/09/1441</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a:xfrm>
            <a:off x="8077200" y="6356350"/>
            <a:ext cx="609600" cy="365125"/>
          </a:xfrm>
        </p:spPr>
        <p:txBody>
          <a:bodyPr/>
          <a:lstStyle/>
          <a:p>
            <a:fld id="{0B34F065-1154-456A-91E3-76DE8E75E17B}" type="slidenum">
              <a:rPr lang="ar-SA" smtClean="0"/>
              <a:t>‹#›</a:t>
            </a:fld>
            <a:endParaRPr lang="ar-S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B8ABB09-4A1D-463E-8065-109CC2B7EFAA}" type="datetimeFigureOut">
              <a:rPr lang="ar-SA" smtClean="0"/>
              <a:t>05/09/1441</a:t>
            </a:fld>
            <a:endParaRPr lang="ar-S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S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B34F065-1154-456A-91E3-76DE8E75E17B}" type="slidenum">
              <a:rPr lang="ar-SA" smtClean="0"/>
              <a:t>‹#›</a:t>
            </a:fld>
            <a:endParaRPr lang="ar-S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2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340768"/>
            <a:ext cx="8229600" cy="1143000"/>
          </a:xfrm>
        </p:spPr>
        <p:txBody>
          <a:bodyPr/>
          <a:lstStyle/>
          <a:p>
            <a:pPr algn="ctr"/>
            <a:r>
              <a:rPr lang="ar-IQ" dirty="0" smtClean="0">
                <a:solidFill>
                  <a:schemeClr val="tx1"/>
                </a:solidFill>
              </a:rPr>
              <a:t>الدكتور عزيز مهدي </a:t>
            </a:r>
            <a:endParaRPr lang="ar-IQ" dirty="0">
              <a:solidFill>
                <a:schemeClr val="tx1"/>
              </a:solidFill>
            </a:endParaRPr>
          </a:p>
        </p:txBody>
      </p:sp>
      <p:sp>
        <p:nvSpPr>
          <p:cNvPr id="3" name="عنصر نائب للمحتوى 2"/>
          <p:cNvSpPr>
            <a:spLocks noGrp="1"/>
          </p:cNvSpPr>
          <p:nvPr>
            <p:ph idx="1"/>
          </p:nvPr>
        </p:nvSpPr>
        <p:spPr>
          <a:xfrm>
            <a:off x="467544" y="3212976"/>
            <a:ext cx="8229600" cy="3255640"/>
          </a:xfrm>
        </p:spPr>
        <p:txBody>
          <a:bodyPr/>
          <a:lstStyle/>
          <a:p>
            <a:pPr marL="0" indent="0" algn="ctr">
              <a:buNone/>
            </a:pPr>
            <a:r>
              <a:rPr lang="ar-IQ" dirty="0" smtClean="0"/>
              <a:t>المحاضرة الرابعة </a:t>
            </a:r>
          </a:p>
          <a:p>
            <a:pPr marL="0" indent="0" algn="ctr">
              <a:buNone/>
            </a:pPr>
            <a:r>
              <a:rPr lang="ar-IQ" dirty="0" smtClean="0"/>
              <a:t>تربية نبات </a:t>
            </a:r>
            <a:endParaRPr lang="ar-IQ" dirty="0"/>
          </a:p>
        </p:txBody>
      </p:sp>
    </p:spTree>
    <p:extLst>
      <p:ext uri="{BB962C8B-B14F-4D97-AF65-F5344CB8AC3E}">
        <p14:creationId xmlns:p14="http://schemas.microsoft.com/office/powerpoint/2010/main" val="12833207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8229600" cy="144016"/>
          </a:xfrm>
        </p:spPr>
        <p:txBody>
          <a:bodyPr>
            <a:normAutofit fontScale="90000"/>
          </a:bodyPr>
          <a:lstStyle/>
          <a:p>
            <a:endParaRPr lang="ar-IQ" dirty="0"/>
          </a:p>
        </p:txBody>
      </p:sp>
      <p:sp>
        <p:nvSpPr>
          <p:cNvPr id="3" name="عنصر نائب للمحتوى 2"/>
          <p:cNvSpPr>
            <a:spLocks noGrp="1"/>
          </p:cNvSpPr>
          <p:nvPr>
            <p:ph idx="1"/>
          </p:nvPr>
        </p:nvSpPr>
        <p:spPr>
          <a:xfrm>
            <a:off x="457200" y="692696"/>
            <a:ext cx="8229600" cy="5631904"/>
          </a:xfrm>
        </p:spPr>
        <p:txBody>
          <a:bodyPr>
            <a:normAutofit fontScale="85000" lnSpcReduction="10000"/>
          </a:bodyPr>
          <a:lstStyle/>
          <a:p>
            <a:r>
              <a:rPr lang="ar-IQ" dirty="0"/>
              <a:t>ثانيا:</a:t>
            </a:r>
          </a:p>
          <a:p>
            <a:r>
              <a:rPr lang="ar-IQ" dirty="0"/>
              <a:t>التهجين </a:t>
            </a:r>
            <a:r>
              <a:rPr lang="en-US" dirty="0"/>
              <a:t>Hybridization :</a:t>
            </a:r>
          </a:p>
          <a:p>
            <a:r>
              <a:rPr lang="en-US" dirty="0"/>
              <a:t>      </a:t>
            </a:r>
            <a:r>
              <a:rPr lang="ar-IQ" dirty="0"/>
              <a:t>هو عملية تلقيح واخصاب بين صنفين او نوعين نباتيين بينهما اختلافات وراثية لجمع عدد من الصفات المرغوبة في صنف واحد، ويعد التهجين وبنوعيه الطبيعي والصناعي مصدرا اساسيا للحصول على التغايرات الوراثية، حيث يقوم المربي بعمل التهجين بين صنفين </a:t>
            </a:r>
            <a:r>
              <a:rPr lang="ar-IQ" dirty="0" err="1"/>
              <a:t>لانتاج</a:t>
            </a:r>
            <a:r>
              <a:rPr lang="ar-IQ" dirty="0"/>
              <a:t> هجن الجيل الاول ثم زراعة بذورها </a:t>
            </a:r>
            <a:r>
              <a:rPr lang="ar-IQ" dirty="0" err="1"/>
              <a:t>للاجيال</a:t>
            </a:r>
            <a:r>
              <a:rPr lang="ar-IQ" dirty="0"/>
              <a:t> التالية مما يعني ذلك ظهور انعزالات وراثية تؤدي الى ظهور تقسيمات او تصنيفات جديدة حسب القوانين المندلية تمكن الباحث من انتخاب افضلها. وسنتكلم بالتفصيل عن هذه الطريقة فيما بعد .</a:t>
            </a:r>
          </a:p>
          <a:p>
            <a:r>
              <a:rPr lang="ar-IQ" dirty="0"/>
              <a:t>ثالثا :</a:t>
            </a:r>
          </a:p>
          <a:p>
            <a:r>
              <a:rPr lang="ar-IQ" dirty="0"/>
              <a:t>الطفرات الوراثية : </a:t>
            </a:r>
            <a:r>
              <a:rPr lang="en-US" dirty="0"/>
              <a:t>Mutation</a:t>
            </a:r>
          </a:p>
          <a:p>
            <a:r>
              <a:rPr lang="en-US" dirty="0"/>
              <a:t>      </a:t>
            </a:r>
            <a:r>
              <a:rPr lang="ar-IQ" dirty="0"/>
              <a:t>تعرف الطفرة الوراثية بأنها تغيير مفاجئ في الركيب الوراثي ينتج عنه تغيير في صفات الفرد الحامل لهذه الطفرة تجعله مختلف في صفاته عن حالته الاصلية. ان التغيير الحاصل بسبب الطفرة هو تغير متوارث عبر الاجيال، مما يعطي الطفرة اهمية كبيرة في مجال تربية وتحسين النبات لكونها تعتبر مصدرا لا ينضب </a:t>
            </a:r>
            <a:r>
              <a:rPr lang="ar-IQ" dirty="0" err="1"/>
              <a:t>للتغايرات</a:t>
            </a:r>
            <a:r>
              <a:rPr lang="ar-IQ" dirty="0"/>
              <a:t> الوراثية كذلك فهي تعطي الاساس للانتخاب وانتاج الاصناف الجديدة، والطفرة اما تكون طبيعية او يمكن استحداثها صناعيا بواسطة </a:t>
            </a:r>
            <a:r>
              <a:rPr lang="ar-IQ" dirty="0" err="1"/>
              <a:t>المطفرات</a:t>
            </a:r>
            <a:r>
              <a:rPr lang="ar-IQ" dirty="0"/>
              <a:t> </a:t>
            </a:r>
            <a:r>
              <a:rPr lang="en-US" dirty="0"/>
              <a:t>Mutagens </a:t>
            </a:r>
            <a:r>
              <a:rPr lang="ar-IQ" dirty="0"/>
              <a:t>مثل الاشعاع والمواد الكيمياوية ودرجات الحرارة .....الخ </a:t>
            </a:r>
          </a:p>
          <a:p>
            <a:endParaRPr lang="ar-IQ" dirty="0"/>
          </a:p>
        </p:txBody>
      </p:sp>
    </p:spTree>
    <p:extLst>
      <p:ext uri="{BB962C8B-B14F-4D97-AF65-F5344CB8AC3E}">
        <p14:creationId xmlns:p14="http://schemas.microsoft.com/office/powerpoint/2010/main" val="38068873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8229600" cy="288032"/>
          </a:xfrm>
        </p:spPr>
        <p:txBody>
          <a:bodyPr>
            <a:normAutofit fontScale="90000"/>
          </a:bodyPr>
          <a:lstStyle/>
          <a:p>
            <a:endParaRPr lang="ar-IQ" dirty="0"/>
          </a:p>
        </p:txBody>
      </p:sp>
      <p:sp>
        <p:nvSpPr>
          <p:cNvPr id="3" name="عنصر نائب للمحتوى 2"/>
          <p:cNvSpPr>
            <a:spLocks noGrp="1"/>
          </p:cNvSpPr>
          <p:nvPr>
            <p:ph idx="1"/>
          </p:nvPr>
        </p:nvSpPr>
        <p:spPr>
          <a:xfrm>
            <a:off x="395536" y="908720"/>
            <a:ext cx="8229600" cy="5184576"/>
          </a:xfrm>
        </p:spPr>
        <p:txBody>
          <a:bodyPr>
            <a:normAutofit fontScale="70000" lnSpcReduction="20000"/>
          </a:bodyPr>
          <a:lstStyle/>
          <a:p>
            <a:pPr algn="just"/>
            <a:r>
              <a:rPr lang="ar-IQ" sz="2800" b="1" dirty="0">
                <a:latin typeface="Times New Roman"/>
                <a:ea typeface="Times New Roman"/>
              </a:rPr>
              <a:t>رابعا :</a:t>
            </a:r>
            <a:endParaRPr lang="en-US" sz="2400" dirty="0">
              <a:latin typeface="Times New Roman"/>
              <a:ea typeface="Times New Roman"/>
            </a:endParaRPr>
          </a:p>
          <a:p>
            <a:pPr algn="just"/>
            <a:r>
              <a:rPr lang="ar-IQ" sz="2800" b="1" dirty="0">
                <a:latin typeface="Times New Roman"/>
                <a:ea typeface="Times New Roman"/>
              </a:rPr>
              <a:t>التضاعف </a:t>
            </a:r>
            <a:r>
              <a:rPr lang="ar-IQ" sz="2800" b="1" dirty="0" err="1">
                <a:latin typeface="Times New Roman"/>
                <a:ea typeface="Times New Roman"/>
              </a:rPr>
              <a:t>الكروموسومي</a:t>
            </a:r>
            <a:r>
              <a:rPr lang="ar-IQ" sz="2800" b="1" dirty="0">
                <a:latin typeface="Times New Roman"/>
                <a:ea typeface="Times New Roman"/>
              </a:rPr>
              <a:t> </a:t>
            </a:r>
            <a:r>
              <a:rPr lang="en-US" sz="2800" b="1" dirty="0">
                <a:latin typeface="Times New Roman"/>
                <a:ea typeface="Times New Roman"/>
              </a:rPr>
              <a:t>Polyploidy</a:t>
            </a:r>
            <a:endParaRPr lang="en-US" sz="2400" dirty="0">
              <a:latin typeface="Times New Roman"/>
              <a:ea typeface="Times New Roman"/>
            </a:endParaRPr>
          </a:p>
          <a:p>
            <a:pPr algn="just"/>
            <a:r>
              <a:rPr lang="ar-IQ" sz="2800" b="1" dirty="0">
                <a:latin typeface="Times New Roman"/>
                <a:ea typeface="Times New Roman"/>
              </a:rPr>
              <a:t>      من المعروف ان الجينات محمولة على الكروموسومات الموجودة في النواة لذلك فأن اي تغيير يطرأ على الكروموسومات الموجودة في نواة اية خلية من خلايا جسم النبات يصحب ذلك تغيير في التركيب الوراثي الموجود في تلك الخلية وان جميع الخلايا الناتجة من هذه الخلية سوف تحمل هذا التغيير الوراثي. ان المقصود بالتضاعف </a:t>
            </a:r>
            <a:r>
              <a:rPr lang="ar-IQ" sz="2800" b="1" dirty="0" err="1">
                <a:latin typeface="Times New Roman"/>
                <a:ea typeface="Times New Roman"/>
              </a:rPr>
              <a:t>الكروموسومي</a:t>
            </a:r>
            <a:r>
              <a:rPr lang="ar-IQ" sz="2800" b="1" dirty="0">
                <a:latin typeface="Times New Roman"/>
                <a:ea typeface="Times New Roman"/>
              </a:rPr>
              <a:t> هو تضاعف </a:t>
            </a:r>
            <a:r>
              <a:rPr lang="ar-IQ" sz="2800" b="1" dirty="0" err="1">
                <a:latin typeface="Times New Roman"/>
                <a:ea typeface="Times New Roman"/>
              </a:rPr>
              <a:t>الجموعة</a:t>
            </a:r>
            <a:r>
              <a:rPr lang="ar-IQ" sz="2800" b="1" dirty="0">
                <a:latin typeface="Times New Roman"/>
                <a:ea typeface="Times New Roman"/>
              </a:rPr>
              <a:t> الكروموسومية كلها (كليا او جزئيا) .</a:t>
            </a:r>
            <a:endParaRPr lang="en-US" sz="2400" dirty="0">
              <a:latin typeface="Times New Roman"/>
              <a:ea typeface="Times New Roman"/>
            </a:endParaRPr>
          </a:p>
          <a:p>
            <a:pPr algn="just"/>
            <a:r>
              <a:rPr lang="ar-IQ" sz="2800" b="1" dirty="0">
                <a:latin typeface="Times New Roman"/>
                <a:ea typeface="Times New Roman"/>
              </a:rPr>
              <a:t>      يقصد بمصطلح (</a:t>
            </a:r>
            <a:r>
              <a:rPr lang="en-US" sz="2800" b="1" dirty="0">
                <a:latin typeface="Times New Roman"/>
                <a:ea typeface="Times New Roman"/>
              </a:rPr>
              <a:t>Genome</a:t>
            </a:r>
            <a:r>
              <a:rPr lang="ar-IQ" sz="2800" b="1" dirty="0">
                <a:latin typeface="Times New Roman"/>
                <a:ea typeface="Times New Roman"/>
              </a:rPr>
              <a:t>) هو العدد الاحادي للمجموعة الكروموسومية اي (</a:t>
            </a:r>
            <a:r>
              <a:rPr lang="en-US" sz="2800" b="1" dirty="0">
                <a:latin typeface="Times New Roman"/>
                <a:ea typeface="Times New Roman"/>
              </a:rPr>
              <a:t>1 n</a:t>
            </a:r>
            <a:r>
              <a:rPr lang="ar-IQ" sz="2800" b="1" dirty="0">
                <a:latin typeface="Times New Roman"/>
                <a:ea typeface="Times New Roman"/>
              </a:rPr>
              <a:t>) وان التضاعف يمكن ان يحصل للجينوم بأكمله اي يصبح (</a:t>
            </a:r>
            <a:r>
              <a:rPr lang="en-US" sz="2800" b="1" dirty="0">
                <a:latin typeface="Times New Roman"/>
                <a:ea typeface="Times New Roman"/>
              </a:rPr>
              <a:t>3n</a:t>
            </a:r>
            <a:r>
              <a:rPr lang="ar-IQ" sz="2800" b="1" dirty="0">
                <a:latin typeface="Times New Roman"/>
                <a:ea typeface="Times New Roman"/>
              </a:rPr>
              <a:t>) او (</a:t>
            </a:r>
            <a:r>
              <a:rPr lang="en-US" sz="2800" b="1" dirty="0">
                <a:latin typeface="Times New Roman"/>
                <a:ea typeface="Times New Roman"/>
              </a:rPr>
              <a:t>4n</a:t>
            </a:r>
            <a:r>
              <a:rPr lang="ar-IQ" sz="2800" b="1" dirty="0">
                <a:latin typeface="Times New Roman"/>
                <a:ea typeface="Times New Roman"/>
              </a:rPr>
              <a:t>) او (</a:t>
            </a:r>
            <a:r>
              <a:rPr lang="en-US" sz="2800" b="1" dirty="0">
                <a:latin typeface="Times New Roman"/>
                <a:ea typeface="Times New Roman"/>
              </a:rPr>
              <a:t>5n</a:t>
            </a:r>
            <a:r>
              <a:rPr lang="ar-IQ" sz="2800" b="1" dirty="0">
                <a:latin typeface="Times New Roman"/>
                <a:ea typeface="Times New Roman"/>
              </a:rPr>
              <a:t>) .....الخ </a:t>
            </a:r>
            <a:endParaRPr lang="en-US" sz="2400" dirty="0">
              <a:latin typeface="Times New Roman"/>
              <a:ea typeface="Times New Roman"/>
            </a:endParaRPr>
          </a:p>
          <a:p>
            <a:pPr algn="just"/>
            <a:r>
              <a:rPr lang="ar-IQ" sz="2800" b="1" dirty="0">
                <a:latin typeface="Times New Roman"/>
                <a:ea typeface="Times New Roman"/>
              </a:rPr>
              <a:t>وقد يحصل التضاعف في جزء من الجينوم اي بزيادة او نقص كروموسوم واحد او اثنين او ثلاثة وليس زيادة او تضاعف الجينوم بأكمله، وعلى ذلك يمكن تقسيم التضاعف </a:t>
            </a:r>
            <a:r>
              <a:rPr lang="ar-IQ" sz="2800" b="1" dirty="0" err="1">
                <a:latin typeface="Times New Roman"/>
                <a:ea typeface="Times New Roman"/>
              </a:rPr>
              <a:t>الكروموسومي</a:t>
            </a:r>
            <a:r>
              <a:rPr lang="ar-IQ" sz="2800" b="1" dirty="0">
                <a:latin typeface="Times New Roman"/>
                <a:ea typeface="Times New Roman"/>
              </a:rPr>
              <a:t> الى </a:t>
            </a:r>
            <a:r>
              <a:rPr lang="ar-IQ" sz="2800" b="1" dirty="0" err="1">
                <a:latin typeface="Times New Roman"/>
                <a:ea typeface="Times New Roman"/>
              </a:rPr>
              <a:t>مايلي</a:t>
            </a:r>
            <a:r>
              <a:rPr lang="ar-IQ" sz="2800" b="1" dirty="0">
                <a:latin typeface="Times New Roman"/>
                <a:ea typeface="Times New Roman"/>
              </a:rPr>
              <a:t> :</a:t>
            </a:r>
            <a:endParaRPr lang="en-US" sz="2400" dirty="0">
              <a:latin typeface="Times New Roman"/>
              <a:ea typeface="Times New Roman"/>
            </a:endParaRPr>
          </a:p>
          <a:p>
            <a:pPr algn="just"/>
            <a:r>
              <a:rPr lang="ar-IQ" sz="2800" b="1" dirty="0">
                <a:latin typeface="Times New Roman"/>
                <a:ea typeface="Times New Roman"/>
              </a:rPr>
              <a:t>اولا : التضاعف التام </a:t>
            </a:r>
            <a:r>
              <a:rPr lang="en-US" sz="2800" b="1" dirty="0">
                <a:latin typeface="Times New Roman"/>
                <a:ea typeface="Times New Roman"/>
              </a:rPr>
              <a:t>Euploidy</a:t>
            </a:r>
            <a:r>
              <a:rPr lang="ar-IQ" sz="2800" b="1" dirty="0">
                <a:latin typeface="Times New Roman"/>
                <a:ea typeface="Times New Roman"/>
              </a:rPr>
              <a:t> ويشمل :</a:t>
            </a:r>
            <a:endParaRPr lang="en-US" sz="2400" dirty="0">
              <a:latin typeface="Times New Roman"/>
              <a:ea typeface="Times New Roman"/>
            </a:endParaRPr>
          </a:p>
          <a:p>
            <a:pPr algn="just"/>
            <a:r>
              <a:rPr lang="ar-IQ" sz="2800" b="1" dirty="0">
                <a:latin typeface="Times New Roman"/>
                <a:ea typeface="Times New Roman"/>
              </a:rPr>
              <a:t>أ - التضاعف التام الذاتي </a:t>
            </a:r>
            <a:r>
              <a:rPr lang="en-US" sz="2800" b="1" dirty="0" err="1">
                <a:latin typeface="Times New Roman"/>
                <a:ea typeface="Times New Roman"/>
              </a:rPr>
              <a:t>Autoploidy</a:t>
            </a:r>
            <a:r>
              <a:rPr lang="ar-IQ" sz="2800" b="1" dirty="0">
                <a:latin typeface="Times New Roman"/>
                <a:ea typeface="Times New Roman"/>
              </a:rPr>
              <a:t> :</a:t>
            </a:r>
            <a:endParaRPr lang="en-US" sz="2400" dirty="0">
              <a:latin typeface="Times New Roman"/>
              <a:ea typeface="Times New Roman"/>
            </a:endParaRPr>
          </a:p>
          <a:p>
            <a:pPr algn="just"/>
            <a:r>
              <a:rPr lang="ar-IQ" sz="2800" b="1" dirty="0">
                <a:latin typeface="Times New Roman"/>
                <a:ea typeface="Times New Roman"/>
              </a:rPr>
              <a:t>     وهو ان تتضاعف الهيئة الكروموسومية ( الجينوم ) مضاعفات الـ (  </a:t>
            </a:r>
            <a:r>
              <a:rPr lang="en-US" sz="2800" b="1" dirty="0">
                <a:latin typeface="Times New Roman"/>
                <a:ea typeface="Times New Roman"/>
              </a:rPr>
              <a:t>(1n</a:t>
            </a:r>
            <a:r>
              <a:rPr lang="ar-IQ" sz="2800" b="1" dirty="0">
                <a:latin typeface="Times New Roman"/>
                <a:ea typeface="Times New Roman"/>
              </a:rPr>
              <a:t> اي تصبح </a:t>
            </a:r>
            <a:r>
              <a:rPr lang="en-US" sz="2800" b="1" dirty="0">
                <a:latin typeface="Times New Roman"/>
                <a:ea typeface="Times New Roman"/>
              </a:rPr>
              <a:t>3n </a:t>
            </a:r>
            <a:r>
              <a:rPr lang="ar-IQ" sz="2800" b="1" dirty="0">
                <a:latin typeface="Times New Roman"/>
                <a:ea typeface="Times New Roman"/>
              </a:rPr>
              <a:t> او         </a:t>
            </a:r>
            <a:r>
              <a:rPr lang="en-US" sz="2800" b="1" dirty="0">
                <a:latin typeface="Times New Roman"/>
                <a:ea typeface="Times New Roman"/>
              </a:rPr>
              <a:t>4n         </a:t>
            </a:r>
            <a:r>
              <a:rPr lang="ar-IQ" sz="2800" b="1" dirty="0">
                <a:latin typeface="Times New Roman"/>
                <a:ea typeface="Times New Roman"/>
              </a:rPr>
              <a:t>او </a:t>
            </a:r>
            <a:r>
              <a:rPr lang="en-US" sz="2800" b="1" dirty="0">
                <a:latin typeface="Times New Roman"/>
                <a:ea typeface="Times New Roman"/>
              </a:rPr>
              <a:t>5n</a:t>
            </a:r>
            <a:r>
              <a:rPr lang="ar-IQ" sz="2800" b="1" dirty="0">
                <a:latin typeface="Times New Roman"/>
                <a:ea typeface="Times New Roman"/>
              </a:rPr>
              <a:t> ....الخ اي تختلف عن الحالة الطبيعية (</a:t>
            </a:r>
            <a:r>
              <a:rPr lang="en-US" sz="2800" b="1" dirty="0">
                <a:latin typeface="Times New Roman"/>
                <a:ea typeface="Times New Roman"/>
              </a:rPr>
              <a:t>2n</a:t>
            </a:r>
            <a:r>
              <a:rPr lang="ar-IQ" sz="2800" b="1" dirty="0">
                <a:latin typeface="Times New Roman"/>
                <a:ea typeface="Times New Roman"/>
              </a:rPr>
              <a:t>) ، كما ذكر اعلاه .</a:t>
            </a:r>
            <a:endParaRPr lang="en-US" sz="2400" dirty="0">
              <a:latin typeface="Times New Roman"/>
              <a:ea typeface="Times New Roman"/>
            </a:endParaRPr>
          </a:p>
          <a:p>
            <a:pPr marL="0" indent="0">
              <a:buNone/>
            </a:pPr>
            <a:endParaRPr lang="ar-IQ" dirty="0"/>
          </a:p>
        </p:txBody>
      </p:sp>
    </p:spTree>
    <p:extLst>
      <p:ext uri="{BB962C8B-B14F-4D97-AF65-F5344CB8AC3E}">
        <p14:creationId xmlns:p14="http://schemas.microsoft.com/office/powerpoint/2010/main" val="5519432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16632"/>
            <a:ext cx="8229600" cy="288032"/>
          </a:xfrm>
        </p:spPr>
        <p:txBody>
          <a:bodyPr>
            <a:normAutofit fontScale="90000"/>
          </a:bodyPr>
          <a:lstStyle/>
          <a:p>
            <a:endParaRPr lang="ar-IQ" dirty="0"/>
          </a:p>
        </p:txBody>
      </p:sp>
      <p:sp>
        <p:nvSpPr>
          <p:cNvPr id="3" name="عنصر نائب للمحتوى 2"/>
          <p:cNvSpPr>
            <a:spLocks noGrp="1"/>
          </p:cNvSpPr>
          <p:nvPr>
            <p:ph idx="1"/>
          </p:nvPr>
        </p:nvSpPr>
        <p:spPr>
          <a:xfrm>
            <a:off x="457200" y="836712"/>
            <a:ext cx="8229600" cy="4968552"/>
          </a:xfrm>
        </p:spPr>
        <p:txBody>
          <a:bodyPr>
            <a:normAutofit/>
          </a:bodyPr>
          <a:lstStyle/>
          <a:p>
            <a:r>
              <a:rPr lang="ar-IQ" dirty="0"/>
              <a:t>ب - التضاعف التام الهجيني </a:t>
            </a:r>
            <a:r>
              <a:rPr lang="en-US" dirty="0" err="1"/>
              <a:t>Amphiploidy</a:t>
            </a:r>
            <a:r>
              <a:rPr lang="ar-IQ" dirty="0"/>
              <a:t>او </a:t>
            </a:r>
            <a:r>
              <a:rPr lang="en-US" dirty="0" err="1"/>
              <a:t>Alloploidy</a:t>
            </a:r>
            <a:endParaRPr lang="en-US" dirty="0"/>
          </a:p>
          <a:p>
            <a:r>
              <a:rPr lang="en-US" dirty="0"/>
              <a:t>      </a:t>
            </a:r>
            <a:r>
              <a:rPr lang="ar-IQ" dirty="0"/>
              <a:t>وهو </a:t>
            </a:r>
            <a:r>
              <a:rPr lang="ar-IQ" dirty="0" err="1"/>
              <a:t>مايحصل</a:t>
            </a:r>
            <a:r>
              <a:rPr lang="ar-IQ" dirty="0"/>
              <a:t> عند التهجين بين نوعين مختلفين، اي تأتي مجموعة كاملة (1</a:t>
            </a:r>
            <a:r>
              <a:rPr lang="en-US" dirty="0"/>
              <a:t>n) </a:t>
            </a:r>
            <a:r>
              <a:rPr lang="ar-IQ" dirty="0"/>
              <a:t>من الاب             لنوع معين من النباتات مثلا اللهانة، ومجموعة اخرى (1</a:t>
            </a:r>
            <a:r>
              <a:rPr lang="en-US" dirty="0"/>
              <a:t>n) </a:t>
            </a:r>
            <a:r>
              <a:rPr lang="ar-IQ" dirty="0"/>
              <a:t>من اب اخر لنوع اخر مثل الفجل فالفرد الناتج يكون ذات تركيب وراثي جديد لكنه عقيم وراثيا ، ففي هذه الحالة يقوم مربي النبات بمضاعفة كل من المجموعتين </a:t>
            </a:r>
            <a:r>
              <a:rPr lang="ar-IQ" dirty="0" err="1"/>
              <a:t>الكروموسوميتين</a:t>
            </a:r>
            <a:r>
              <a:rPr lang="ar-IQ" dirty="0"/>
              <a:t> اثناء الانقسام الاختزالي لنحصل على الحالة الثنائية الاعتيادية للمجموعة الكروموسومية (2</a:t>
            </a:r>
            <a:r>
              <a:rPr lang="en-US" dirty="0"/>
              <a:t>n) </a:t>
            </a:r>
            <a:r>
              <a:rPr lang="ar-IQ" dirty="0"/>
              <a:t>وكما يلي : </a:t>
            </a:r>
          </a:p>
          <a:p>
            <a:r>
              <a:rPr lang="ar-IQ" dirty="0"/>
              <a:t> </a:t>
            </a:r>
          </a:p>
          <a:p>
            <a:endParaRPr lang="en-US" dirty="0" smtClean="0"/>
          </a:p>
          <a:p>
            <a:pPr marL="0" indent="0">
              <a:buNone/>
            </a:pP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6901" y="4437112"/>
            <a:ext cx="7216179" cy="14401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68941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ملاحظة : من اهم المواد المستخدمة لمضاعفة الكروموسومات هي مادة </a:t>
            </a:r>
            <a:r>
              <a:rPr lang="ar-IQ" dirty="0" err="1"/>
              <a:t>الكوشيسين</a:t>
            </a:r>
            <a:r>
              <a:rPr lang="ar-IQ" dirty="0"/>
              <a:t>.</a:t>
            </a:r>
          </a:p>
          <a:p>
            <a:endParaRPr lang="ar-IQ" dirty="0"/>
          </a:p>
          <a:p>
            <a:r>
              <a:rPr lang="ar-IQ" dirty="0"/>
              <a:t>        ان التضاعف الذاتي يؤدي الى تأثيرات واضحة على النبات واهمها الزيادة في حجم الخلايا ثم زيادة حجم الانسجة والاعضاء في جسم النبات لذلك تكون الاوراق اكبر حجما واكثر سمكا وكذلك الثمار تكون كبيرة وذات بذور اقل وبصورة عامة يمكن القول ان التضاعف الذاتي ذو اهمية كبيرة في تربية المحاصيل التي تزرع من اجل الحصول على اجزائها الخضرية او جذورها مقارنة بالمحاصيل البذرية لذلك تركزت </a:t>
            </a:r>
            <a:r>
              <a:rPr lang="ar-IQ" dirty="0" err="1"/>
              <a:t>الدرسات</a:t>
            </a:r>
            <a:r>
              <a:rPr lang="ar-IQ" dirty="0"/>
              <a:t> على بعض محاصيل الخضر والازهار .</a:t>
            </a:r>
          </a:p>
          <a:p>
            <a:endParaRPr lang="ar-IQ" dirty="0"/>
          </a:p>
          <a:p>
            <a:endParaRPr lang="ar-IQ" dirty="0"/>
          </a:p>
        </p:txBody>
      </p:sp>
    </p:spTree>
    <p:extLst>
      <p:ext uri="{BB962C8B-B14F-4D97-AF65-F5344CB8AC3E}">
        <p14:creationId xmlns:p14="http://schemas.microsoft.com/office/powerpoint/2010/main" val="33381141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539552" y="13427"/>
            <a:ext cx="8229600" cy="391237"/>
          </a:xfrm>
        </p:spPr>
        <p:txBody>
          <a:bodyPr>
            <a:normAutofit fontScale="90000"/>
          </a:bodyPr>
          <a:lstStyle/>
          <a:p>
            <a:endParaRPr lang="ar-IQ" dirty="0"/>
          </a:p>
        </p:txBody>
      </p:sp>
      <p:sp>
        <p:nvSpPr>
          <p:cNvPr id="3" name="عنصر نائب للمحتوى 2"/>
          <p:cNvSpPr>
            <a:spLocks noGrp="1"/>
          </p:cNvSpPr>
          <p:nvPr>
            <p:ph idx="1"/>
          </p:nvPr>
        </p:nvSpPr>
        <p:spPr>
          <a:xfrm>
            <a:off x="457200" y="980728"/>
            <a:ext cx="8229600" cy="5343872"/>
          </a:xfrm>
        </p:spPr>
        <p:txBody>
          <a:bodyPr>
            <a:normAutofit fontScale="70000" lnSpcReduction="20000"/>
          </a:bodyPr>
          <a:lstStyle/>
          <a:p>
            <a:r>
              <a:rPr lang="ar-IQ" dirty="0"/>
              <a:t>ثانيا : التضاعف </a:t>
            </a:r>
            <a:r>
              <a:rPr lang="ar-IQ" dirty="0" err="1"/>
              <a:t>التضاعف</a:t>
            </a:r>
            <a:r>
              <a:rPr lang="ar-IQ" dirty="0"/>
              <a:t> الناقص </a:t>
            </a:r>
            <a:r>
              <a:rPr lang="en-US" dirty="0"/>
              <a:t>Aneuploidy</a:t>
            </a:r>
          </a:p>
          <a:p>
            <a:r>
              <a:rPr lang="ar-IQ" dirty="0"/>
              <a:t>ويطلق هذا الاصطلاح على الكائنات الحية التي يكون العدد </a:t>
            </a:r>
            <a:r>
              <a:rPr lang="ar-IQ" dirty="0" err="1"/>
              <a:t>الكروموسومي</a:t>
            </a:r>
            <a:r>
              <a:rPr lang="ar-IQ" dirty="0"/>
              <a:t> هو العدد الثنائي ولكنها قد تفقد كروموسوم واحد او اكثر او تزداد كروموسوم واحد او اكثر، وفيما يلي </a:t>
            </a:r>
            <a:r>
              <a:rPr lang="ar-IQ" dirty="0" err="1"/>
              <a:t>المجماميع</a:t>
            </a:r>
            <a:r>
              <a:rPr lang="ar-IQ" dirty="0"/>
              <a:t> الممكن ان تكون ذات تضاعف كروموسومي ناقص او غير كامل </a:t>
            </a:r>
            <a:r>
              <a:rPr lang="ar-IQ" dirty="0" smtClean="0"/>
              <a:t>:</a:t>
            </a:r>
          </a:p>
          <a:p>
            <a:pPr marL="0" indent="0">
              <a:buNone/>
            </a:pPr>
            <a:endParaRPr lang="ar-IQ" dirty="0"/>
          </a:p>
          <a:p>
            <a:pPr algn="just"/>
            <a:r>
              <a:rPr lang="ar-IQ" sz="2800" b="1" dirty="0">
                <a:latin typeface="Times New Roman"/>
                <a:ea typeface="Times New Roman"/>
              </a:rPr>
              <a:t> </a:t>
            </a:r>
            <a:endParaRPr lang="en-US" sz="2400" dirty="0">
              <a:latin typeface="Times New Roman"/>
              <a:ea typeface="Times New Roman"/>
            </a:endParaRPr>
          </a:p>
          <a:p>
            <a:pPr algn="just"/>
            <a:r>
              <a:rPr lang="ar-IQ" sz="2800" b="1" dirty="0">
                <a:latin typeface="Times New Roman"/>
                <a:ea typeface="Times New Roman"/>
              </a:rPr>
              <a:t>                        </a:t>
            </a:r>
            <a:r>
              <a:rPr lang="ar-IQ" sz="2800" b="1" u="sng" dirty="0">
                <a:latin typeface="Times New Roman"/>
                <a:ea typeface="Times New Roman"/>
              </a:rPr>
              <a:t>المثال</a:t>
            </a:r>
            <a:r>
              <a:rPr lang="ar-IQ" sz="2800" b="1" dirty="0">
                <a:latin typeface="Times New Roman"/>
                <a:ea typeface="Times New Roman"/>
              </a:rPr>
              <a:t>                         </a:t>
            </a:r>
            <a:r>
              <a:rPr lang="ar-IQ" sz="2800" b="1" u="sng" dirty="0">
                <a:latin typeface="Times New Roman"/>
                <a:ea typeface="Times New Roman"/>
              </a:rPr>
              <a:t>عدد الكروموسومات</a:t>
            </a:r>
            <a:r>
              <a:rPr lang="ar-IQ" sz="2800" b="1" dirty="0">
                <a:latin typeface="Times New Roman"/>
                <a:ea typeface="Times New Roman"/>
              </a:rPr>
              <a:t>                           </a:t>
            </a:r>
            <a:r>
              <a:rPr lang="ar-IQ" sz="2800" b="1" u="sng" dirty="0">
                <a:latin typeface="Times New Roman"/>
                <a:ea typeface="Times New Roman"/>
              </a:rPr>
              <a:t>النوع</a:t>
            </a:r>
            <a:r>
              <a:rPr lang="ar-IQ" sz="2800" b="1" dirty="0">
                <a:latin typeface="Times New Roman"/>
                <a:ea typeface="Times New Roman"/>
              </a:rPr>
              <a:t>  </a:t>
            </a:r>
            <a:endParaRPr lang="en-US" sz="2400" dirty="0">
              <a:latin typeface="Times New Roman"/>
              <a:ea typeface="Times New Roman"/>
            </a:endParaRPr>
          </a:p>
          <a:p>
            <a:pPr algn="just"/>
            <a:r>
              <a:rPr lang="ar-IQ" sz="2800" b="1" dirty="0" err="1">
                <a:latin typeface="Times New Roman"/>
                <a:ea typeface="Times New Roman"/>
              </a:rPr>
              <a:t>اولا:حالة</a:t>
            </a:r>
            <a:r>
              <a:rPr lang="ar-IQ" sz="2800" b="1" dirty="0">
                <a:latin typeface="Times New Roman"/>
                <a:ea typeface="Times New Roman"/>
              </a:rPr>
              <a:t> نقص </a:t>
            </a:r>
            <a:r>
              <a:rPr lang="en-US" sz="2800" b="1" dirty="0">
                <a:latin typeface="Times New Roman"/>
                <a:ea typeface="Times New Roman"/>
              </a:rPr>
              <a:t>                                                                                                       </a:t>
            </a:r>
            <a:r>
              <a:rPr lang="ar-IQ" sz="2800" b="1" dirty="0">
                <a:latin typeface="Times New Roman"/>
                <a:ea typeface="Times New Roman"/>
              </a:rPr>
              <a:t>                                                                                           </a:t>
            </a:r>
            <a:r>
              <a:rPr lang="en-US" sz="2800" b="1" dirty="0" err="1">
                <a:latin typeface="Times New Roman"/>
                <a:ea typeface="Times New Roman"/>
              </a:rPr>
              <a:t>Monosomic</a:t>
            </a:r>
            <a:r>
              <a:rPr lang="en-US" sz="2800" b="1" dirty="0">
                <a:latin typeface="Times New Roman"/>
                <a:ea typeface="Times New Roman"/>
              </a:rPr>
              <a:t>                                2n-1                               AA BB  C.               </a:t>
            </a:r>
            <a:r>
              <a:rPr lang="ar-IQ" sz="2800" b="1" dirty="0">
                <a:latin typeface="Times New Roman"/>
                <a:ea typeface="Times New Roman"/>
              </a:rPr>
              <a:t>    </a:t>
            </a:r>
            <a:r>
              <a:rPr lang="en-US" sz="2800" b="1" dirty="0" err="1">
                <a:latin typeface="Times New Roman"/>
                <a:ea typeface="Times New Roman"/>
              </a:rPr>
              <a:t>Dublmonosomic</a:t>
            </a:r>
            <a:r>
              <a:rPr lang="en-US" sz="2800" b="1" dirty="0">
                <a:latin typeface="Times New Roman"/>
                <a:ea typeface="Times New Roman"/>
              </a:rPr>
              <a:t>                        2n-1-1                          AA  B. C.                </a:t>
            </a:r>
            <a:endParaRPr lang="en-US" sz="2400" dirty="0">
              <a:latin typeface="Times New Roman"/>
              <a:ea typeface="Times New Roman"/>
            </a:endParaRPr>
          </a:p>
          <a:p>
            <a:pPr algn="just"/>
            <a:r>
              <a:rPr lang="en-US" sz="2800" b="1" dirty="0" err="1">
                <a:latin typeface="Times New Roman"/>
                <a:ea typeface="Times New Roman"/>
              </a:rPr>
              <a:t>Nullisomic</a:t>
            </a:r>
            <a:r>
              <a:rPr lang="en-US" sz="2800" b="1" dirty="0">
                <a:latin typeface="Times New Roman"/>
                <a:ea typeface="Times New Roman"/>
              </a:rPr>
              <a:t>                                  2n-2                             AA  BB ..                   </a:t>
            </a:r>
            <a:endParaRPr lang="en-US" sz="2400" dirty="0">
              <a:latin typeface="Times New Roman"/>
              <a:ea typeface="Times New Roman"/>
            </a:endParaRPr>
          </a:p>
          <a:p>
            <a:pPr algn="just"/>
            <a:r>
              <a:rPr lang="ar-IQ" sz="2800" b="1" dirty="0">
                <a:latin typeface="Times New Roman"/>
                <a:ea typeface="Times New Roman"/>
              </a:rPr>
              <a:t>ثانيا : حالة زيادة </a:t>
            </a:r>
            <a:endParaRPr lang="en-US" sz="2400" dirty="0">
              <a:latin typeface="Times New Roman"/>
              <a:ea typeface="Times New Roman"/>
            </a:endParaRPr>
          </a:p>
          <a:p>
            <a:pPr algn="just"/>
            <a:r>
              <a:rPr lang="en-US" sz="2800" b="1" dirty="0" err="1">
                <a:latin typeface="Times New Roman"/>
                <a:ea typeface="Times New Roman"/>
              </a:rPr>
              <a:t>Trisomic</a:t>
            </a:r>
            <a:r>
              <a:rPr lang="en-US" sz="2800" b="1" dirty="0">
                <a:latin typeface="Times New Roman"/>
                <a:ea typeface="Times New Roman"/>
              </a:rPr>
              <a:t>                     2n+1                          AA BB CCC      </a:t>
            </a:r>
            <a:r>
              <a:rPr lang="ar-SA" sz="2800" b="1" dirty="0">
                <a:latin typeface="Times New Roman"/>
                <a:ea typeface="Times New Roman"/>
              </a:rPr>
              <a:t>        </a:t>
            </a:r>
            <a:r>
              <a:rPr lang="en-US" sz="2800" b="1" dirty="0">
                <a:latin typeface="Times New Roman"/>
                <a:ea typeface="Times New Roman"/>
              </a:rPr>
              <a:t>   </a:t>
            </a:r>
            <a:r>
              <a:rPr lang="en-US" sz="2800" b="1" dirty="0" err="1">
                <a:latin typeface="Times New Roman"/>
                <a:ea typeface="Times New Roman"/>
              </a:rPr>
              <a:t>Doubltrisomic</a:t>
            </a:r>
            <a:r>
              <a:rPr lang="en-US" sz="2800" b="1" dirty="0">
                <a:latin typeface="Times New Roman"/>
                <a:ea typeface="Times New Roman"/>
              </a:rPr>
              <a:t>                   2n+ 1+ 1                         AA BBB CCC     </a:t>
            </a:r>
            <a:r>
              <a:rPr lang="ar-IQ" sz="2800" b="1" dirty="0">
                <a:latin typeface="Times New Roman"/>
                <a:ea typeface="Times New Roman"/>
              </a:rPr>
              <a:t>      </a:t>
            </a:r>
            <a:r>
              <a:rPr lang="en-US" sz="2800" b="1" dirty="0">
                <a:latin typeface="Times New Roman"/>
                <a:ea typeface="Times New Roman"/>
              </a:rPr>
              <a:t>        </a:t>
            </a:r>
            <a:r>
              <a:rPr lang="en-US" sz="2800" b="1" dirty="0" err="1">
                <a:latin typeface="Times New Roman"/>
                <a:ea typeface="Times New Roman"/>
              </a:rPr>
              <a:t>Tetrasomic</a:t>
            </a:r>
            <a:r>
              <a:rPr lang="en-US" sz="2800" b="1" dirty="0">
                <a:latin typeface="Times New Roman"/>
                <a:ea typeface="Times New Roman"/>
              </a:rPr>
              <a:t>                         2n+2                               AA BB CCCC     </a:t>
            </a:r>
            <a:r>
              <a:rPr lang="ar-IQ" sz="2800" b="1" dirty="0">
                <a:latin typeface="Times New Roman"/>
                <a:ea typeface="Times New Roman"/>
              </a:rPr>
              <a:t>   </a:t>
            </a:r>
            <a:endParaRPr lang="en-US" sz="2400" dirty="0">
              <a:latin typeface="Times New Roman"/>
              <a:ea typeface="Times New Roman"/>
            </a:endParaRPr>
          </a:p>
          <a:p>
            <a:pPr algn="just"/>
            <a:r>
              <a:rPr lang="en-US" sz="2800" b="1" dirty="0" err="1">
                <a:latin typeface="Times New Roman"/>
                <a:ea typeface="Times New Roman"/>
              </a:rPr>
              <a:t>Pentasomic</a:t>
            </a:r>
            <a:r>
              <a:rPr lang="en-US" sz="2800" b="1" dirty="0">
                <a:latin typeface="Times New Roman"/>
                <a:ea typeface="Times New Roman"/>
              </a:rPr>
              <a:t>                       2n+3                            AA BB CCCCC </a:t>
            </a:r>
            <a:endParaRPr lang="en-US" sz="2400" dirty="0">
              <a:latin typeface="Times New Roman"/>
              <a:ea typeface="Times New Roman"/>
            </a:endParaRPr>
          </a:p>
          <a:p>
            <a:pPr marL="0" indent="0" algn="just">
              <a:buNone/>
            </a:pPr>
            <a:endParaRPr lang="en-US" sz="2400" dirty="0">
              <a:latin typeface="Times New Roman"/>
              <a:ea typeface="Times New Roman"/>
            </a:endParaRPr>
          </a:p>
        </p:txBody>
      </p:sp>
    </p:spTree>
    <p:extLst>
      <p:ext uri="{BB962C8B-B14F-4D97-AF65-F5344CB8AC3E}">
        <p14:creationId xmlns:p14="http://schemas.microsoft.com/office/powerpoint/2010/main" val="35608097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 ان التضاعف الناقص قليل  الاهمية في نشوء الانواع ولكنه يفيد في البحوث العلمية وخاصة في تحديد مواقع الجينات والمجاميع الارتباطية وعلاقة كل مجموعة بالمجاميع الاخرى . كما ان وجود هذه الحالات تسبب ارباكا فسيولوجيا نتيجة لعدم التوازن في عدد الكروموسومات مما يسبب العقم، وان النباتات الحاملة لهذا النوع من التضاعف تكون اقل قوة بالنمو من النباتات الطبيعية .</a:t>
            </a:r>
          </a:p>
        </p:txBody>
      </p:sp>
    </p:spTree>
    <p:extLst>
      <p:ext uri="{BB962C8B-B14F-4D97-AF65-F5344CB8AC3E}">
        <p14:creationId xmlns:p14="http://schemas.microsoft.com/office/powerpoint/2010/main" val="41081955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332656"/>
            <a:ext cx="8229600" cy="1143000"/>
          </a:xfrm>
        </p:spPr>
        <p:txBody>
          <a:bodyPr/>
          <a:lstStyle/>
          <a:p>
            <a:pPr algn="r"/>
            <a:r>
              <a:rPr lang="ar-IQ" dirty="0"/>
              <a:t>وراثة الصفات النوعية والكمية </a:t>
            </a:r>
          </a:p>
        </p:txBody>
      </p:sp>
      <p:sp>
        <p:nvSpPr>
          <p:cNvPr id="3" name="عنصر نائب للمحتوى 2"/>
          <p:cNvSpPr>
            <a:spLocks noGrp="1"/>
          </p:cNvSpPr>
          <p:nvPr>
            <p:ph idx="1"/>
          </p:nvPr>
        </p:nvSpPr>
        <p:spPr>
          <a:xfrm>
            <a:off x="457200" y="1556792"/>
            <a:ext cx="8229600" cy="5112568"/>
          </a:xfrm>
        </p:spPr>
        <p:txBody>
          <a:bodyPr>
            <a:normAutofit fontScale="85000" lnSpcReduction="20000"/>
          </a:bodyPr>
          <a:lstStyle/>
          <a:p>
            <a:r>
              <a:rPr lang="ar-IQ" dirty="0"/>
              <a:t>1-	الصفات النوعية :</a:t>
            </a:r>
          </a:p>
          <a:p>
            <a:r>
              <a:rPr lang="ar-IQ" dirty="0"/>
              <a:t>        ان الصفات النوعية والتي ذكرنا بعض خواصها قبل قليل هي صفات وصفية يمكن تحديدها ، كألوان واشكال الازهار ووجود او عدم وجود السفا في سنابل القمح والشعير وصفات المقاومة </a:t>
            </a:r>
            <a:r>
              <a:rPr lang="ar-IQ" dirty="0" err="1"/>
              <a:t>للامراض</a:t>
            </a:r>
            <a:r>
              <a:rPr lang="ar-IQ" dirty="0"/>
              <a:t> ومنتجات النبات من بعض التراكيب الكيمياوية  وغيرها من الصفات ومثل هذه الصفات تتبع التوزيعات المتقطعة </a:t>
            </a:r>
            <a:r>
              <a:rPr lang="en-US" dirty="0"/>
              <a:t>Discontinues </a:t>
            </a:r>
            <a:r>
              <a:rPr lang="ar-IQ" dirty="0"/>
              <a:t>مثل توزيع ذي الحدين او توزيع الافراد الى فئات محددة لها نسب متوقعة في الجيل الثاني الانعزالي مثل 3:1  او 9:3:3:1  او غيرها . وتبعا لذلك يكون من السهل التمييز بين فرد واخر ويمكن توزيع مثل هذه الافراد الى مجاميع مختلفة كلٌ حسب شكله الظاهري . وفي وراثة هذه الصفات تنتقل الصفة كليا من الاباء الى الابناء ويطلق عادة على مثل هذه الحالة بأن الفرد يظهر قوة نفاذ </a:t>
            </a:r>
            <a:r>
              <a:rPr lang="en-US" dirty="0" err="1"/>
              <a:t>Penetreance</a:t>
            </a:r>
            <a:r>
              <a:rPr lang="en-US" dirty="0"/>
              <a:t>  </a:t>
            </a:r>
            <a:r>
              <a:rPr lang="ar-IQ" dirty="0"/>
              <a:t>مئة في المئة واذا </a:t>
            </a:r>
            <a:r>
              <a:rPr lang="ar-IQ" dirty="0" err="1"/>
              <a:t>ماحصل</a:t>
            </a:r>
            <a:r>
              <a:rPr lang="ar-IQ" dirty="0"/>
              <a:t> هذا اي ان الصفة تنتقل من الاباء الى الابناء فسنطلق عليه مصطلح التوارث </a:t>
            </a:r>
            <a:r>
              <a:rPr lang="en-US" dirty="0"/>
              <a:t>Inheritance  </a:t>
            </a:r>
            <a:r>
              <a:rPr lang="ar-IQ" dirty="0"/>
              <a:t>وبمعنى اخر هو انتقال الصفة بأكملها من الاباء الى الابناء دون وجود تغاير بين الاباء والابناء الناتجة منها في تلك الصفة، مثلا اباء لون ازهارها احمر تنتج ذرية ذات ازهار حمراء ايضا ، وفي هذه الحالة لا يمكن اجراء الانتخاب </a:t>
            </a:r>
            <a:r>
              <a:rPr lang="ar-IQ" dirty="0" err="1"/>
              <a:t>اوالتحسين</a:t>
            </a:r>
            <a:r>
              <a:rPr lang="ar-IQ" dirty="0"/>
              <a:t> لتلك الصفة بســـبب عدم وجود تغاير متدرج في افرادها او ذريتها . ومن </a:t>
            </a:r>
            <a:r>
              <a:rPr lang="ar-IQ" dirty="0" err="1"/>
              <a:t>الامثلةعلى</a:t>
            </a:r>
            <a:r>
              <a:rPr lang="ar-IQ" dirty="0"/>
              <a:t> وراثة الصفات النوعية هو ارتفاع النبات في الذرة البيضاء وألوان الازهار وصفة لون الحبوب وتكوين العقد </a:t>
            </a:r>
            <a:r>
              <a:rPr lang="ar-IQ" dirty="0" err="1"/>
              <a:t>البيكتيرية</a:t>
            </a:r>
            <a:r>
              <a:rPr lang="ar-IQ" dirty="0"/>
              <a:t> لفول الصويا وعادةً يستخدم مربع </a:t>
            </a:r>
            <a:r>
              <a:rPr lang="ar-IQ" dirty="0" err="1"/>
              <a:t>كاي</a:t>
            </a:r>
            <a:r>
              <a:rPr lang="ar-IQ" dirty="0"/>
              <a:t> لمطابقة النسب الوراثية في الصفات النوعية .</a:t>
            </a:r>
          </a:p>
          <a:p>
            <a:pPr marL="0" indent="0">
              <a:buNone/>
            </a:pPr>
            <a:endParaRPr lang="ar-IQ" dirty="0"/>
          </a:p>
        </p:txBody>
      </p:sp>
    </p:spTree>
    <p:extLst>
      <p:ext uri="{BB962C8B-B14F-4D97-AF65-F5344CB8AC3E}">
        <p14:creationId xmlns:p14="http://schemas.microsoft.com/office/powerpoint/2010/main" val="31095112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116632"/>
            <a:ext cx="8229600" cy="216024"/>
          </a:xfrm>
        </p:spPr>
        <p:txBody>
          <a:bodyPr>
            <a:normAutofit fontScale="90000"/>
          </a:bodyPr>
          <a:lstStyle/>
          <a:p>
            <a:endParaRPr lang="ar-IQ" dirty="0"/>
          </a:p>
        </p:txBody>
      </p:sp>
      <p:sp>
        <p:nvSpPr>
          <p:cNvPr id="3" name="عنصر نائب للمحتوى 2"/>
          <p:cNvSpPr>
            <a:spLocks noGrp="1"/>
          </p:cNvSpPr>
          <p:nvPr>
            <p:ph idx="1"/>
          </p:nvPr>
        </p:nvSpPr>
        <p:spPr>
          <a:xfrm>
            <a:off x="457200" y="836712"/>
            <a:ext cx="8229600" cy="5487888"/>
          </a:xfrm>
        </p:spPr>
        <p:txBody>
          <a:bodyPr>
            <a:normAutofit fontScale="92500" lnSpcReduction="10000"/>
          </a:bodyPr>
          <a:lstStyle/>
          <a:p>
            <a:r>
              <a:rPr lang="ar-IQ" dirty="0"/>
              <a:t>-2الصفات الكمية :</a:t>
            </a:r>
          </a:p>
          <a:p>
            <a:r>
              <a:rPr lang="ar-IQ" dirty="0" smtClean="0"/>
              <a:t>وتمتاز </a:t>
            </a:r>
            <a:r>
              <a:rPr lang="ar-IQ" dirty="0"/>
              <a:t>عن الصفات النوعية ان التغايرات بين الافراد تكون مستمرة ( غير متقطعة ) </a:t>
            </a:r>
            <a:r>
              <a:rPr lang="en-US" dirty="0" err="1"/>
              <a:t>Continous</a:t>
            </a:r>
            <a:r>
              <a:rPr lang="en-US" dirty="0"/>
              <a:t> </a:t>
            </a:r>
            <a:r>
              <a:rPr lang="ar-IQ" dirty="0" err="1"/>
              <a:t>ولايمكن</a:t>
            </a:r>
            <a:r>
              <a:rPr lang="ar-IQ" dirty="0"/>
              <a:t> وصفها بسهولة لذلك </a:t>
            </a:r>
            <a:r>
              <a:rPr lang="ar-IQ" dirty="0" err="1"/>
              <a:t>لايمكن</a:t>
            </a:r>
            <a:r>
              <a:rPr lang="ar-IQ" dirty="0"/>
              <a:t> وضع الافراد في مجاميع محددة كلٍ حسب شكله الظاهري بل توجد درجات مختلفة من التغايرات، ومن الامثلة عليها صفات وزن الثمار وسرعة النمو وحاصل النبات، وفي مثل هذه الصفات تختلف الافراد ذات التركيب الوراثي الواحد  ( المتشابهة التركيب الوراثي ) عن بعضها البعض في قوة اظهار الصفة في نسلها، اي ان قوة النفاذ للصفات الكمية اقل من مئة في المئة وهذا راجع الى ان الظروف البيئية تلعب دورا كبيرا في ظهور الاختلافات الوراثية مسببة انخفاض قوة </a:t>
            </a:r>
            <a:r>
              <a:rPr lang="ar-IQ" dirty="0" err="1"/>
              <a:t>نفاذها</a:t>
            </a:r>
            <a:r>
              <a:rPr lang="ar-IQ" dirty="0"/>
              <a:t> .</a:t>
            </a:r>
          </a:p>
          <a:p>
            <a:r>
              <a:rPr lang="ar-IQ" dirty="0" smtClean="0"/>
              <a:t>وبسبب </a:t>
            </a:r>
            <a:r>
              <a:rPr lang="ar-IQ" dirty="0"/>
              <a:t>وجود التغاير المستمر في هذه الصفات فعادة </a:t>
            </a:r>
            <a:r>
              <a:rPr lang="ar-IQ" dirty="0" err="1"/>
              <a:t>ماتستخدم</a:t>
            </a:r>
            <a:r>
              <a:rPr lang="ar-IQ" dirty="0"/>
              <a:t> اختبارات او مقاييس اخرى مثل مقاييس التوسط ومنها المتوسط الحسابي والوسيط والمنوال .... وكذلك مقاييس التشتت والاختلاف مثل التباين والانحراف القياسي ،ان دراسة الصفات الكمية </a:t>
            </a:r>
            <a:r>
              <a:rPr lang="ar-IQ" dirty="0" err="1"/>
              <a:t>لايعني</a:t>
            </a:r>
            <a:r>
              <a:rPr lang="ar-IQ" dirty="0"/>
              <a:t> انها </a:t>
            </a:r>
            <a:r>
              <a:rPr lang="ar-IQ" dirty="0" err="1"/>
              <a:t>لاتخضع</a:t>
            </a:r>
            <a:r>
              <a:rPr lang="ar-IQ" dirty="0"/>
              <a:t> للتوزيع </a:t>
            </a:r>
            <a:r>
              <a:rPr lang="ar-IQ" dirty="0" err="1"/>
              <a:t>المندلي</a:t>
            </a:r>
            <a:r>
              <a:rPr lang="ar-IQ" dirty="0"/>
              <a:t> في توارثها الا ان تأثير الجينات ( فعل الجينات ) يكون مختلفا عما هو عليه الحال في الصفات النوعية، وفيما يلي انواع الفعل الجيني المتحكمة </a:t>
            </a:r>
            <a:r>
              <a:rPr lang="ar-IQ" dirty="0" err="1"/>
              <a:t>بتواث</a:t>
            </a:r>
            <a:r>
              <a:rPr lang="ar-IQ" dirty="0"/>
              <a:t> الصفات الكمية :</a:t>
            </a:r>
          </a:p>
          <a:p>
            <a:endParaRPr lang="ar-IQ" dirty="0"/>
          </a:p>
        </p:txBody>
      </p:sp>
    </p:spTree>
    <p:extLst>
      <p:ext uri="{BB962C8B-B14F-4D97-AF65-F5344CB8AC3E}">
        <p14:creationId xmlns:p14="http://schemas.microsoft.com/office/powerpoint/2010/main" val="42542345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IQ" dirty="0"/>
              <a:t>1 - فعل الجين </a:t>
            </a:r>
            <a:r>
              <a:rPr lang="ar-IQ" dirty="0" smtClean="0"/>
              <a:t>الاضافي                      </a:t>
            </a:r>
            <a:r>
              <a:rPr lang="en-US" dirty="0"/>
              <a:t>Additive gene action</a:t>
            </a:r>
            <a:endParaRPr lang="ar-IQ" dirty="0"/>
          </a:p>
        </p:txBody>
      </p:sp>
      <p:sp>
        <p:nvSpPr>
          <p:cNvPr id="3" name="عنصر نائب للمحتوى 2"/>
          <p:cNvSpPr>
            <a:spLocks noGrp="1"/>
          </p:cNvSpPr>
          <p:nvPr>
            <p:ph idx="1"/>
          </p:nvPr>
        </p:nvSpPr>
        <p:spPr>
          <a:xfrm>
            <a:off x="457200" y="1772816"/>
            <a:ext cx="8229600" cy="4824536"/>
          </a:xfrm>
        </p:spPr>
        <p:txBody>
          <a:bodyPr>
            <a:normAutofit fontScale="85000" lnSpcReduction="10000"/>
          </a:bodyPr>
          <a:lstStyle/>
          <a:p>
            <a:r>
              <a:rPr lang="ar-IQ" dirty="0"/>
              <a:t> وكذلك يسمى بالفعل المضيف او التراكمي او التجميعي  وهو عبارة عن متوسط تأثير الجين (القيمة التربوية </a:t>
            </a:r>
            <a:r>
              <a:rPr lang="en-US" dirty="0"/>
              <a:t>Breeding Value) </a:t>
            </a:r>
            <a:r>
              <a:rPr lang="ar-IQ" dirty="0"/>
              <a:t>وهو ينتقل من جيل الى اخر، فالمعروف ان الاباء لا يورثون تركيباتهم الوراثية كما هي الى ابنائهم او انسالهم لكن يمررون جيناتهم او يورثونها بعد ان ينحل التركيب الوراثي </a:t>
            </a:r>
            <a:r>
              <a:rPr lang="ar-IQ" dirty="0" err="1"/>
              <a:t>للاباء</a:t>
            </a:r>
            <a:r>
              <a:rPr lang="ar-IQ" dirty="0"/>
              <a:t> عن شكل جينات محمولة على الكروموسومات في الكميات ، وعند اتحاد </a:t>
            </a:r>
            <a:r>
              <a:rPr lang="ar-IQ" dirty="0" err="1"/>
              <a:t>الكيميتات</a:t>
            </a:r>
            <a:r>
              <a:rPr lang="ar-IQ" dirty="0"/>
              <a:t> الاتية من الاب مع الاتية من الام تتكون تراكيب وراثية جديدة في كل جيل ، لذلك فأن عملية الانتخاب تكون فعالة في حال كون الصفة المنتخبة تقع تحت تأثير فعل الجين الاضافي، فلو افترضنا ان صفة طول النبات يحكمها ثلاثة ازواج من الجينات اي ثلاثة مواقع </a:t>
            </a:r>
            <a:r>
              <a:rPr lang="en-US" dirty="0"/>
              <a:t>A,B,C ،</a:t>
            </a:r>
            <a:r>
              <a:rPr lang="ar-IQ" dirty="0"/>
              <a:t>فأن النبات الطويل سيكون تركيبه الوراثي</a:t>
            </a:r>
            <a:r>
              <a:rPr lang="en-US" dirty="0"/>
              <a:t>AABBCC)) </a:t>
            </a:r>
            <a:r>
              <a:rPr lang="ar-IQ" dirty="0"/>
              <a:t>اما النبات القصير فســــــــــــــيكون تركيبه  ( </a:t>
            </a:r>
            <a:r>
              <a:rPr lang="en-US" dirty="0" err="1"/>
              <a:t>aabbcc</a:t>
            </a:r>
            <a:r>
              <a:rPr lang="en-US" dirty="0"/>
              <a:t>)، </a:t>
            </a:r>
            <a:r>
              <a:rPr lang="ar-IQ" dirty="0"/>
              <a:t>لذلك فأن كل اليل سائد يضاف الى او يحل محل اليلات النبات القصير ( الاليلات التنحية) سوف يزيد او يضيف طولا اضافيا الى النبات القصير (</a:t>
            </a:r>
            <a:r>
              <a:rPr lang="en-US" dirty="0" err="1"/>
              <a:t>aabbcc</a:t>
            </a:r>
            <a:r>
              <a:rPr lang="en-US" dirty="0"/>
              <a:t>) </a:t>
            </a:r>
            <a:r>
              <a:rPr lang="ar-IQ" dirty="0"/>
              <a:t>اي ان النبات الذي تركيبه </a:t>
            </a:r>
            <a:r>
              <a:rPr lang="en-US" dirty="0" err="1"/>
              <a:t>aabbCc</a:t>
            </a:r>
            <a:r>
              <a:rPr lang="en-US" dirty="0"/>
              <a:t> </a:t>
            </a:r>
            <a:r>
              <a:rPr lang="ar-IQ" dirty="0"/>
              <a:t>اطول من الاب </a:t>
            </a:r>
            <a:r>
              <a:rPr lang="en-US" dirty="0" err="1"/>
              <a:t>aabbcc</a:t>
            </a:r>
            <a:r>
              <a:rPr lang="ar-IQ" dirty="0"/>
              <a:t>والاب </a:t>
            </a:r>
            <a:r>
              <a:rPr lang="en-US" dirty="0" err="1"/>
              <a:t>aabbCC</a:t>
            </a:r>
            <a:r>
              <a:rPr lang="en-US" dirty="0"/>
              <a:t> </a:t>
            </a:r>
            <a:r>
              <a:rPr lang="ar-IQ" dirty="0"/>
              <a:t>اطول من الذي تركيبه </a:t>
            </a:r>
            <a:r>
              <a:rPr lang="en-US" dirty="0" err="1"/>
              <a:t>aabbCc</a:t>
            </a:r>
            <a:r>
              <a:rPr lang="en-US" dirty="0"/>
              <a:t> </a:t>
            </a:r>
            <a:r>
              <a:rPr lang="ar-IQ" dirty="0"/>
              <a:t>وهكذا يكون الاب </a:t>
            </a:r>
            <a:r>
              <a:rPr lang="en-US" dirty="0"/>
              <a:t>AABBCC</a:t>
            </a:r>
            <a:r>
              <a:rPr lang="ar-IQ" dirty="0"/>
              <a:t>اطول الجميع لان كل اليل سائد يضيف جزء لصفة الطول ، هذا المثال على شرط </a:t>
            </a:r>
            <a:r>
              <a:rPr lang="ar-IQ" dirty="0" err="1"/>
              <a:t>لاتكون</a:t>
            </a:r>
            <a:r>
              <a:rPr lang="ar-IQ" dirty="0"/>
              <a:t> هناك سيادة بين الاليلات في هذه الصفة، وهذا ما يعبر عنه بالتأثير الاضافي للجين في اظهار صفة معينة .</a:t>
            </a:r>
          </a:p>
        </p:txBody>
      </p:sp>
    </p:spTree>
    <p:extLst>
      <p:ext uri="{BB962C8B-B14F-4D97-AF65-F5344CB8AC3E}">
        <p14:creationId xmlns:p14="http://schemas.microsoft.com/office/powerpoint/2010/main" val="11551271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IQ" dirty="0"/>
              <a:t>- فعل الجين السيادي (المتغلب) </a:t>
            </a:r>
            <a:r>
              <a:rPr lang="ar-IQ" dirty="0" smtClean="0"/>
              <a:t>         </a:t>
            </a:r>
            <a:r>
              <a:rPr lang="en-US" dirty="0" smtClean="0"/>
              <a:t>Dominant </a:t>
            </a:r>
            <a:r>
              <a:rPr lang="en-US" dirty="0"/>
              <a:t>gene action</a:t>
            </a:r>
            <a:endParaRPr lang="ar-IQ" dirty="0"/>
          </a:p>
        </p:txBody>
      </p:sp>
      <p:sp>
        <p:nvSpPr>
          <p:cNvPr id="3" name="عنصر نائب للمحتوى 2"/>
          <p:cNvSpPr>
            <a:spLocks noGrp="1"/>
          </p:cNvSpPr>
          <p:nvPr>
            <p:ph idx="1"/>
          </p:nvPr>
        </p:nvSpPr>
        <p:spPr/>
        <p:txBody>
          <a:bodyPr/>
          <a:lstStyle/>
          <a:p>
            <a:r>
              <a:rPr lang="ar-IQ" dirty="0"/>
              <a:t> وهو ينشأ من تداخل فعل </a:t>
            </a:r>
            <a:r>
              <a:rPr lang="ar-IQ" dirty="0" err="1"/>
              <a:t>الاليلين</a:t>
            </a:r>
            <a:r>
              <a:rPr lang="ar-IQ" dirty="0"/>
              <a:t> (</a:t>
            </a:r>
            <a:r>
              <a:rPr lang="en-US" dirty="0"/>
              <a:t>A</a:t>
            </a:r>
            <a:r>
              <a:rPr lang="ar-IQ" dirty="0"/>
              <a:t>و</a:t>
            </a:r>
            <a:r>
              <a:rPr lang="en-US" dirty="0"/>
              <a:t>a) </a:t>
            </a:r>
            <a:r>
              <a:rPr lang="ar-IQ" dirty="0"/>
              <a:t>لنفس الموقع الجيني، ولنأخذ المثال السابق حول طول النبات ولنفرض ان الجينات </a:t>
            </a:r>
            <a:r>
              <a:rPr lang="en-US" dirty="0"/>
              <a:t>C,B,A </a:t>
            </a:r>
            <a:r>
              <a:rPr lang="ar-IQ" dirty="0"/>
              <a:t>في المواقع الثلاثة سائدة على </a:t>
            </a:r>
            <a:r>
              <a:rPr lang="ar-IQ" dirty="0" err="1"/>
              <a:t>اليلاتها</a:t>
            </a:r>
            <a:r>
              <a:rPr lang="ar-IQ" dirty="0"/>
              <a:t> </a:t>
            </a:r>
            <a:r>
              <a:rPr lang="en-US" dirty="0" err="1"/>
              <a:t>c,b,a</a:t>
            </a:r>
            <a:r>
              <a:rPr lang="en-US" dirty="0"/>
              <a:t> </a:t>
            </a:r>
            <a:r>
              <a:rPr lang="ar-IQ" dirty="0"/>
              <a:t>على الترتيب وعلى ذلك سيكون النبات الذي تركيبه الوراثي </a:t>
            </a:r>
            <a:r>
              <a:rPr lang="en-US" dirty="0"/>
              <a:t>AABBCC </a:t>
            </a:r>
            <a:r>
              <a:rPr lang="ar-IQ" dirty="0"/>
              <a:t>له نفس طول النبات الذي تركيبه </a:t>
            </a:r>
            <a:r>
              <a:rPr lang="en-US" dirty="0" err="1"/>
              <a:t>AaBbCc</a:t>
            </a:r>
            <a:r>
              <a:rPr lang="en-US" dirty="0"/>
              <a:t> </a:t>
            </a:r>
            <a:r>
              <a:rPr lang="ar-IQ" dirty="0"/>
              <a:t>ولذلك فأن الانتخاب سيكون اقل فعالية مقارنة بحالة فعل الجين الاضافي </a:t>
            </a:r>
            <a:r>
              <a:rPr lang="ar-IQ" dirty="0" err="1"/>
              <a:t>لانه</a:t>
            </a:r>
            <a:r>
              <a:rPr lang="ar-IQ" dirty="0"/>
              <a:t> </a:t>
            </a:r>
            <a:r>
              <a:rPr lang="ar-IQ" dirty="0" err="1"/>
              <a:t>لايمكن</a:t>
            </a:r>
            <a:r>
              <a:rPr lang="ar-IQ" dirty="0"/>
              <a:t> التميز ظاهريا بين التركيبين الوراثيين المذكورين اعلاه اضافة لذلك فأنه في الانقسام الاختزالي وتكوين </a:t>
            </a:r>
            <a:r>
              <a:rPr lang="ar-IQ" dirty="0" err="1"/>
              <a:t>الكيمات</a:t>
            </a:r>
            <a:r>
              <a:rPr lang="ar-IQ" dirty="0"/>
              <a:t> سوف ينحل التركيب الوراثي </a:t>
            </a:r>
            <a:r>
              <a:rPr lang="ar-IQ" dirty="0" err="1"/>
              <a:t>ولانستطيع</a:t>
            </a:r>
            <a:r>
              <a:rPr lang="ar-IQ" dirty="0"/>
              <a:t> ان نضمن وجود جمع الاليلات السائدة المسؤولة عن اظهار الصفة في كميتة واحدة .</a:t>
            </a:r>
          </a:p>
        </p:txBody>
      </p:sp>
    </p:spTree>
    <p:extLst>
      <p:ext uri="{BB962C8B-B14F-4D97-AF65-F5344CB8AC3E}">
        <p14:creationId xmlns:p14="http://schemas.microsoft.com/office/powerpoint/2010/main" val="39496875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404664"/>
            <a:ext cx="8229600" cy="1143000"/>
          </a:xfrm>
        </p:spPr>
        <p:txBody>
          <a:bodyPr/>
          <a:lstStyle/>
          <a:p>
            <a:pPr algn="ctr"/>
            <a:r>
              <a:rPr lang="ar-IQ" dirty="0"/>
              <a:t>التغايرات الوراثية وعلاقتها بتربية النبات</a:t>
            </a:r>
          </a:p>
        </p:txBody>
      </p:sp>
      <p:sp>
        <p:nvSpPr>
          <p:cNvPr id="3" name="عنصر نائب للمحتوى 2"/>
          <p:cNvSpPr>
            <a:spLocks noGrp="1"/>
          </p:cNvSpPr>
          <p:nvPr>
            <p:ph idx="1"/>
          </p:nvPr>
        </p:nvSpPr>
        <p:spPr>
          <a:xfrm>
            <a:off x="457200" y="1628800"/>
            <a:ext cx="8229600" cy="4695800"/>
          </a:xfrm>
        </p:spPr>
        <p:txBody>
          <a:bodyPr>
            <a:normAutofit fontScale="85000" lnSpcReduction="10000"/>
          </a:bodyPr>
          <a:lstStyle/>
          <a:p>
            <a:r>
              <a:rPr lang="ar-IQ" dirty="0"/>
              <a:t> قلنا في المحاضرات السابقة ان علم تربية النبات يعتمد على عدة علوم اساسية تمكن المشتغلين فيه من اتمام عملية التحسين الوراثي، ويعتبر علم الوراثة على رأس هذه العلوم، فعلى مربي النبات ان يكون ملما الماما تاما بالمعلومات الوراثية الاساسية ومنها كيفية انتقال الجينات من جيل </a:t>
            </a:r>
            <a:r>
              <a:rPr lang="ar-IQ" dirty="0" err="1"/>
              <a:t>لاخر</a:t>
            </a:r>
            <a:r>
              <a:rPr lang="ar-IQ" dirty="0"/>
              <a:t>، وعلاقة هذه الجينات مع بعضها البعض واثرها على الشكل المظهري للنبات اي </a:t>
            </a:r>
            <a:r>
              <a:rPr lang="ar-IQ" dirty="0" err="1"/>
              <a:t>الفينو</a:t>
            </a:r>
            <a:r>
              <a:rPr lang="ar-IQ" dirty="0"/>
              <a:t> تايب </a:t>
            </a:r>
            <a:r>
              <a:rPr lang="en-US" dirty="0"/>
              <a:t>Phenotype .</a:t>
            </a:r>
          </a:p>
          <a:p>
            <a:r>
              <a:rPr lang="ar-IQ" dirty="0" smtClean="0"/>
              <a:t>ان </a:t>
            </a:r>
            <a:r>
              <a:rPr lang="ar-IQ" dirty="0"/>
              <a:t>التركيب الوراثي </a:t>
            </a:r>
            <a:r>
              <a:rPr lang="ar-IQ" dirty="0" smtClean="0"/>
              <a:t>(</a:t>
            </a:r>
            <a:r>
              <a:rPr lang="en-US" dirty="0"/>
              <a:t>Genotype</a:t>
            </a:r>
            <a:r>
              <a:rPr lang="ar-IQ" dirty="0" smtClean="0"/>
              <a:t>)</a:t>
            </a:r>
            <a:r>
              <a:rPr lang="en-US" dirty="0" smtClean="0"/>
              <a:t> </a:t>
            </a:r>
            <a:r>
              <a:rPr lang="ar-IQ" dirty="0" smtClean="0"/>
              <a:t>هو </a:t>
            </a:r>
            <a:r>
              <a:rPr lang="ar-IQ" dirty="0"/>
              <a:t>عبارة عن مجموع الجينات التي تنتقل من الاباء الى الابناء وهو ثابت طول فترة حياة النبات. ان التمييز بين النباتات يتم عن طريق المظهر الخارجي وليس على اساس التركيب الوراثي الذي </a:t>
            </a:r>
            <a:r>
              <a:rPr lang="ar-IQ" dirty="0" err="1"/>
              <a:t>لايمكن</a:t>
            </a:r>
            <a:r>
              <a:rPr lang="ar-IQ" dirty="0"/>
              <a:t> تحديده مباشرة وانما يمكن تحديده عن طريق دراسة نسل الفرد واختبار النسل </a:t>
            </a:r>
            <a:r>
              <a:rPr lang="en-US" dirty="0"/>
              <a:t>The progeny test ، </a:t>
            </a:r>
            <a:r>
              <a:rPr lang="ar-IQ" dirty="0" err="1"/>
              <a:t>لانه</a:t>
            </a:r>
            <a:r>
              <a:rPr lang="ar-IQ" dirty="0"/>
              <a:t> قد يتشابه فردين (نباتين) من حيث الشكل المظهري لكنهما مختلفين وراثيا، فالتركيب الوراثي </a:t>
            </a:r>
            <a:r>
              <a:rPr lang="en-US" dirty="0"/>
              <a:t>AA   </a:t>
            </a:r>
            <a:r>
              <a:rPr lang="ar-IQ" dirty="0"/>
              <a:t>يشبه مظهريا التركيب الوراثي          </a:t>
            </a:r>
            <a:r>
              <a:rPr lang="en-US" dirty="0" err="1"/>
              <a:t>Aa</a:t>
            </a:r>
            <a:r>
              <a:rPr lang="en-US" dirty="0"/>
              <a:t> </a:t>
            </a:r>
            <a:r>
              <a:rPr lang="ar-IQ" dirty="0"/>
              <a:t>فيما اذا كانت هناك سيادة تامة </a:t>
            </a:r>
            <a:r>
              <a:rPr lang="ar-IQ" dirty="0" err="1"/>
              <a:t>للاليل</a:t>
            </a:r>
            <a:r>
              <a:rPr lang="ar-IQ" dirty="0"/>
              <a:t> </a:t>
            </a:r>
            <a:r>
              <a:rPr lang="en-US" dirty="0"/>
              <a:t>A </a:t>
            </a:r>
            <a:r>
              <a:rPr lang="ar-IQ" dirty="0"/>
              <a:t>على الاليل </a:t>
            </a:r>
            <a:r>
              <a:rPr lang="en-US" dirty="0"/>
              <a:t>a ، </a:t>
            </a:r>
            <a:r>
              <a:rPr lang="ar-IQ" dirty="0"/>
              <a:t>ومن جهة اخرى غالبا </a:t>
            </a:r>
            <a:r>
              <a:rPr lang="ar-IQ" dirty="0" err="1"/>
              <a:t>مايعطي</a:t>
            </a:r>
            <a:r>
              <a:rPr lang="ar-IQ" dirty="0"/>
              <a:t> نفس التركيب الوراثي عدد من الاشكال المظهرية عند وضعه في ظروف بيئية متباينة ، ويطلق على مثل هذه الحالة بمدى الاستجابة </a:t>
            </a:r>
            <a:r>
              <a:rPr lang="en-US" dirty="0"/>
              <a:t>Rang of reaction .</a:t>
            </a:r>
            <a:endParaRPr lang="ar-IQ" dirty="0"/>
          </a:p>
        </p:txBody>
      </p:sp>
    </p:spTree>
    <p:extLst>
      <p:ext uri="{BB962C8B-B14F-4D97-AF65-F5344CB8AC3E}">
        <p14:creationId xmlns:p14="http://schemas.microsoft.com/office/powerpoint/2010/main" val="38436507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3- </a:t>
            </a:r>
            <a:r>
              <a:rPr lang="ar-IQ" dirty="0"/>
              <a:t>فعل الجين </a:t>
            </a:r>
            <a:r>
              <a:rPr lang="ar-IQ" dirty="0" err="1" smtClean="0"/>
              <a:t>التفوقي</a:t>
            </a:r>
            <a:r>
              <a:rPr lang="ar-IQ" dirty="0" smtClean="0"/>
              <a:t>:</a:t>
            </a:r>
            <a:r>
              <a:rPr lang="en-US" dirty="0" err="1" smtClean="0"/>
              <a:t>Apistatic</a:t>
            </a:r>
            <a:r>
              <a:rPr lang="en-US" dirty="0" smtClean="0"/>
              <a:t> </a:t>
            </a:r>
            <a:r>
              <a:rPr lang="en-US" dirty="0"/>
              <a:t>gene action</a:t>
            </a:r>
            <a:endParaRPr lang="ar-IQ" dirty="0"/>
          </a:p>
        </p:txBody>
      </p:sp>
      <p:sp>
        <p:nvSpPr>
          <p:cNvPr id="3" name="عنصر نائب للمحتوى 2"/>
          <p:cNvSpPr>
            <a:spLocks noGrp="1"/>
          </p:cNvSpPr>
          <p:nvPr>
            <p:ph idx="1"/>
          </p:nvPr>
        </p:nvSpPr>
        <p:spPr>
          <a:xfrm>
            <a:off x="457200" y="2132856"/>
            <a:ext cx="8229600" cy="4191744"/>
          </a:xfrm>
        </p:spPr>
        <p:txBody>
          <a:bodyPr>
            <a:normAutofit fontScale="70000" lnSpcReduction="20000"/>
          </a:bodyPr>
          <a:lstStyle/>
          <a:p>
            <a:pPr algn="just">
              <a:tabLst>
                <a:tab pos="1485900" algn="r"/>
              </a:tabLst>
            </a:pPr>
            <a:r>
              <a:rPr lang="ar-IQ" sz="2800" b="1" dirty="0">
                <a:latin typeface="Times New Roman"/>
                <a:ea typeface="Times New Roman"/>
              </a:rPr>
              <a:t> تظهر هذه الحالة عندما يحصل تفاعل بين جينات يقع كل منها في موقع مختلف عن الاخر، وهناك حالات عديدة للتفوق ذكرت في درس الوراثة يمكن الرجوع اليها . ويتضح من دراسة انواع الفعل الجيني ان تأثير هذه الانواع الثلاثة من الفعل الجيني وكما موضح </a:t>
            </a:r>
            <a:r>
              <a:rPr lang="ar-IQ" sz="2800" b="1" dirty="0" err="1">
                <a:latin typeface="Times New Roman"/>
                <a:ea typeface="Times New Roman"/>
              </a:rPr>
              <a:t>بأستخدام</a:t>
            </a:r>
            <a:r>
              <a:rPr lang="ar-IQ" sz="2800" b="1" dirty="0">
                <a:latin typeface="Times New Roman"/>
                <a:ea typeface="Times New Roman"/>
              </a:rPr>
              <a:t> الرموز:</a:t>
            </a:r>
            <a:endParaRPr lang="en-US" sz="2400" dirty="0">
              <a:latin typeface="Times New Roman"/>
              <a:ea typeface="Times New Roman"/>
            </a:endParaRPr>
          </a:p>
          <a:p>
            <a:pPr marL="0" indent="0" algn="just">
              <a:buNone/>
              <a:tabLst>
                <a:tab pos="1485900" algn="r"/>
              </a:tabLst>
            </a:pPr>
            <a:endParaRPr lang="en-US" sz="2400" dirty="0">
              <a:latin typeface="Times New Roman"/>
              <a:ea typeface="Times New Roman"/>
            </a:endParaRPr>
          </a:p>
          <a:p>
            <a:pPr algn="just">
              <a:tabLst>
                <a:tab pos="1485900" algn="r"/>
              </a:tabLst>
            </a:pPr>
            <a:r>
              <a:rPr lang="ar-IQ" sz="2800" b="1" dirty="0">
                <a:latin typeface="Times New Roman"/>
                <a:ea typeface="Times New Roman"/>
              </a:rPr>
              <a:t>                                                                                        </a:t>
            </a:r>
            <a:r>
              <a:rPr lang="en-US" sz="2800" b="1" dirty="0">
                <a:latin typeface="Times New Roman"/>
                <a:ea typeface="Times New Roman"/>
              </a:rPr>
              <a:t>G = A + D + I</a:t>
            </a:r>
            <a:endParaRPr lang="en-US" sz="2400" dirty="0">
              <a:latin typeface="Times New Roman"/>
              <a:ea typeface="Times New Roman"/>
            </a:endParaRPr>
          </a:p>
          <a:p>
            <a:pPr algn="just">
              <a:tabLst>
                <a:tab pos="1485900" algn="r"/>
                <a:tab pos="5486400" algn="r"/>
              </a:tabLst>
            </a:pPr>
            <a:r>
              <a:rPr lang="en-US" sz="2800" b="1" dirty="0">
                <a:latin typeface="Times New Roman"/>
                <a:ea typeface="Times New Roman"/>
              </a:rPr>
              <a:t>  </a:t>
            </a:r>
            <a:r>
              <a:rPr lang="ar-IQ" sz="2800" b="1" dirty="0">
                <a:latin typeface="Times New Roman"/>
                <a:ea typeface="Times New Roman"/>
              </a:rPr>
              <a:t> التركيب الوراثي </a:t>
            </a:r>
            <a:r>
              <a:rPr lang="en-US" sz="2800" b="1" dirty="0">
                <a:latin typeface="Times New Roman"/>
                <a:ea typeface="Times New Roman"/>
              </a:rPr>
              <a:t>G = </a:t>
            </a:r>
            <a:endParaRPr lang="en-US" sz="2400" dirty="0">
              <a:latin typeface="Times New Roman"/>
              <a:ea typeface="Times New Roman"/>
            </a:endParaRPr>
          </a:p>
          <a:p>
            <a:pPr algn="just"/>
            <a:r>
              <a:rPr lang="ar-IQ" sz="2800" b="1" dirty="0" err="1">
                <a:latin typeface="Times New Roman"/>
                <a:ea typeface="Times New Roman"/>
              </a:rPr>
              <a:t>التأثيرالاضافي</a:t>
            </a:r>
            <a:r>
              <a:rPr lang="ar-IQ" sz="2800" b="1" dirty="0">
                <a:latin typeface="Times New Roman"/>
                <a:ea typeface="Times New Roman"/>
              </a:rPr>
              <a:t>=</a:t>
            </a:r>
            <a:r>
              <a:rPr lang="en-US" sz="2800" b="1" dirty="0">
                <a:latin typeface="Times New Roman"/>
                <a:ea typeface="Times New Roman"/>
              </a:rPr>
              <a:t>A  </a:t>
            </a:r>
            <a:r>
              <a:rPr lang="ar-IQ" sz="2800" dirty="0">
                <a:latin typeface="Times New Roman"/>
                <a:ea typeface="Times New Roman"/>
              </a:rPr>
              <a:t>                                                                                               </a:t>
            </a:r>
            <a:r>
              <a:rPr lang="ar-IQ" sz="2800" b="1" dirty="0">
                <a:latin typeface="Times New Roman"/>
                <a:ea typeface="Times New Roman"/>
              </a:rPr>
              <a:t>التأثير  السيادي = </a:t>
            </a:r>
            <a:r>
              <a:rPr lang="en-US" sz="2800" b="1" dirty="0">
                <a:latin typeface="Times New Roman"/>
                <a:ea typeface="Times New Roman"/>
              </a:rPr>
              <a:t>D</a:t>
            </a:r>
            <a:r>
              <a:rPr lang="ar-IQ" sz="2800" b="1" dirty="0">
                <a:latin typeface="Times New Roman"/>
                <a:ea typeface="Times New Roman"/>
              </a:rPr>
              <a:t>                                                                                 </a:t>
            </a:r>
            <a:r>
              <a:rPr lang="en-US" sz="2800" b="1" dirty="0">
                <a:latin typeface="Times New Roman"/>
                <a:ea typeface="Times New Roman"/>
              </a:rPr>
              <a:t>      </a:t>
            </a:r>
            <a:r>
              <a:rPr lang="ar-IQ" sz="2800" b="1" dirty="0" err="1">
                <a:latin typeface="Times New Roman"/>
                <a:ea typeface="Times New Roman"/>
              </a:rPr>
              <a:t>التفوقي</a:t>
            </a:r>
            <a:r>
              <a:rPr lang="ar-IQ" sz="2800" b="1" dirty="0">
                <a:latin typeface="Times New Roman"/>
                <a:ea typeface="Times New Roman"/>
              </a:rPr>
              <a:t> </a:t>
            </a:r>
            <a:r>
              <a:rPr lang="en-US" sz="2800" b="1" dirty="0">
                <a:latin typeface="Times New Roman"/>
                <a:ea typeface="Times New Roman"/>
              </a:rPr>
              <a:t>I=</a:t>
            </a:r>
            <a:r>
              <a:rPr lang="ar-IQ" sz="2800" b="1" dirty="0">
                <a:latin typeface="Times New Roman"/>
                <a:ea typeface="Times New Roman"/>
              </a:rPr>
              <a:t>	     </a:t>
            </a:r>
            <a:endParaRPr lang="en-US" sz="2400" dirty="0">
              <a:latin typeface="Times New Roman"/>
              <a:ea typeface="Times New Roman"/>
            </a:endParaRPr>
          </a:p>
          <a:p>
            <a:pPr algn="just">
              <a:tabLst>
                <a:tab pos="4048125" algn="l"/>
              </a:tabLst>
            </a:pPr>
            <a:r>
              <a:rPr lang="ar-IQ" sz="2800" b="1" dirty="0">
                <a:latin typeface="Times New Roman"/>
                <a:ea typeface="Times New Roman"/>
              </a:rPr>
              <a:t>  ولقلة تأثير فعل الجين </a:t>
            </a:r>
            <a:r>
              <a:rPr lang="ar-IQ" sz="2800" b="1" dirty="0" err="1">
                <a:latin typeface="Times New Roman"/>
                <a:ea typeface="Times New Roman"/>
              </a:rPr>
              <a:t>التفوقي</a:t>
            </a:r>
            <a:r>
              <a:rPr lang="ar-IQ" sz="2800" b="1" dirty="0">
                <a:latin typeface="Times New Roman"/>
                <a:ea typeface="Times New Roman"/>
              </a:rPr>
              <a:t> فعادةٍ يهمل وتبقى معادلة التركيب الوراثي :</a:t>
            </a:r>
            <a:r>
              <a:rPr lang="en-US" sz="2800" b="1" dirty="0">
                <a:latin typeface="Times New Roman"/>
                <a:ea typeface="Times New Roman"/>
              </a:rPr>
              <a:t>G = A + D </a:t>
            </a:r>
            <a:endParaRPr lang="en-US" sz="2400" dirty="0">
              <a:latin typeface="Times New Roman"/>
              <a:ea typeface="Times New Roman"/>
            </a:endParaRPr>
          </a:p>
          <a:p>
            <a:pPr algn="just">
              <a:tabLst>
                <a:tab pos="4048125" algn="l"/>
              </a:tabLst>
            </a:pPr>
            <a:r>
              <a:rPr lang="ar-IQ" sz="2800" b="1" dirty="0">
                <a:latin typeface="Times New Roman"/>
                <a:ea typeface="Times New Roman"/>
              </a:rPr>
              <a:t>  اي ان تأثير التركيب الوراثي على صفة معينة متأتي من فعل الجين الاضافي + فعل الجين السيادي .</a:t>
            </a:r>
            <a:endParaRPr lang="ar-IQ" dirty="0"/>
          </a:p>
        </p:txBody>
      </p:sp>
    </p:spTree>
    <p:extLst>
      <p:ext uri="{BB962C8B-B14F-4D97-AF65-F5344CB8AC3E}">
        <p14:creationId xmlns:p14="http://schemas.microsoft.com/office/powerpoint/2010/main" val="25385654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332656"/>
            <a:ext cx="8229600" cy="1143000"/>
          </a:xfrm>
        </p:spPr>
        <p:txBody>
          <a:bodyPr/>
          <a:lstStyle/>
          <a:p>
            <a:pPr algn="r"/>
            <a:r>
              <a:rPr lang="ar-IQ" dirty="0" smtClean="0"/>
              <a:t>مصادر التباين </a:t>
            </a:r>
            <a:r>
              <a:rPr lang="ar-IQ" dirty="0"/>
              <a:t>الوراثي بين النباتات :</a:t>
            </a:r>
          </a:p>
        </p:txBody>
      </p:sp>
      <p:sp>
        <p:nvSpPr>
          <p:cNvPr id="3" name="عنصر نائب للمحتوى 2"/>
          <p:cNvSpPr>
            <a:spLocks noGrp="1"/>
          </p:cNvSpPr>
          <p:nvPr>
            <p:ph idx="1"/>
          </p:nvPr>
        </p:nvSpPr>
        <p:spPr>
          <a:xfrm>
            <a:off x="457200" y="1628800"/>
            <a:ext cx="8229600" cy="4695800"/>
          </a:xfrm>
        </p:spPr>
        <p:txBody>
          <a:bodyPr>
            <a:normAutofit fontScale="70000" lnSpcReduction="20000"/>
          </a:bodyPr>
          <a:lstStyle/>
          <a:p>
            <a:pPr algn="just"/>
            <a:r>
              <a:rPr lang="ar-IQ" sz="2800" b="1" dirty="0">
                <a:latin typeface="Times New Roman"/>
                <a:ea typeface="Times New Roman"/>
              </a:rPr>
              <a:t>من خلال شرحنا السابق عن التغايرات الوراثية والتباين بين النباتات نستطيع القول ان </a:t>
            </a:r>
            <a:r>
              <a:rPr lang="ar-IQ" sz="2800" b="1" dirty="0" err="1">
                <a:latin typeface="Times New Roman"/>
                <a:ea typeface="Times New Roman"/>
              </a:rPr>
              <a:t>المظهرالخارجي</a:t>
            </a:r>
            <a:r>
              <a:rPr lang="ar-IQ" sz="2800" b="1" dirty="0">
                <a:latin typeface="Times New Roman"/>
                <a:ea typeface="Times New Roman"/>
              </a:rPr>
              <a:t> </a:t>
            </a:r>
            <a:r>
              <a:rPr lang="ar-IQ" sz="2800" b="1" dirty="0" err="1">
                <a:latin typeface="Times New Roman"/>
                <a:ea typeface="Times New Roman"/>
              </a:rPr>
              <a:t>لاي</a:t>
            </a:r>
            <a:r>
              <a:rPr lang="ar-IQ" sz="2800" b="1" dirty="0">
                <a:latin typeface="Times New Roman"/>
                <a:ea typeface="Times New Roman"/>
              </a:rPr>
              <a:t> فرد والذي عرفناه بالشكل المظهري </a:t>
            </a:r>
            <a:r>
              <a:rPr lang="en-US" sz="2800" b="1" dirty="0">
                <a:latin typeface="Times New Roman"/>
                <a:ea typeface="Times New Roman"/>
              </a:rPr>
              <a:t>Phenotype</a:t>
            </a:r>
            <a:r>
              <a:rPr lang="ar-IQ" sz="2800" b="1" dirty="0">
                <a:latin typeface="Times New Roman"/>
                <a:ea typeface="Times New Roman"/>
              </a:rPr>
              <a:t>هو ناتج عن تأثير التركيب الوراثي الـ </a:t>
            </a:r>
            <a:r>
              <a:rPr lang="en-US" sz="2800" b="1" dirty="0">
                <a:latin typeface="Times New Roman"/>
                <a:ea typeface="Times New Roman"/>
              </a:rPr>
              <a:t>Genotype</a:t>
            </a:r>
            <a:r>
              <a:rPr lang="ar-IQ" sz="2800" b="1" dirty="0">
                <a:latin typeface="Times New Roman"/>
                <a:ea typeface="Times New Roman"/>
              </a:rPr>
              <a:t> والتأثير البيئي  </a:t>
            </a:r>
            <a:r>
              <a:rPr lang="en-US" sz="2800" b="1" dirty="0">
                <a:latin typeface="Times New Roman"/>
                <a:ea typeface="Times New Roman"/>
              </a:rPr>
              <a:t>Environment</a:t>
            </a:r>
            <a:r>
              <a:rPr lang="ar-EG" sz="2800" b="1" dirty="0">
                <a:latin typeface="Times New Roman"/>
                <a:ea typeface="Times New Roman"/>
              </a:rPr>
              <a:t> و</a:t>
            </a:r>
            <a:r>
              <a:rPr lang="ar-IQ" sz="2800" b="1" dirty="0">
                <a:latin typeface="Times New Roman"/>
                <a:ea typeface="Times New Roman"/>
              </a:rPr>
              <a:t>التفاعل بينهما اي ان :</a:t>
            </a:r>
            <a:endParaRPr lang="en-US" sz="2400" dirty="0">
              <a:latin typeface="Times New Roman"/>
              <a:ea typeface="Times New Roman"/>
            </a:endParaRPr>
          </a:p>
          <a:p>
            <a:pPr algn="just"/>
            <a:r>
              <a:rPr lang="ar-IQ" sz="2800" b="1" dirty="0">
                <a:latin typeface="Times New Roman"/>
                <a:ea typeface="Times New Roman"/>
              </a:rPr>
              <a:t>                                                                  </a:t>
            </a:r>
            <a:r>
              <a:rPr lang="en-US" sz="2800" b="1" dirty="0">
                <a:latin typeface="Times New Roman"/>
                <a:ea typeface="Times New Roman"/>
              </a:rPr>
              <a:t>P = G + E + GE</a:t>
            </a:r>
            <a:r>
              <a:rPr lang="ar-IQ" sz="2800" b="1" dirty="0">
                <a:latin typeface="Times New Roman"/>
                <a:ea typeface="Times New Roman"/>
              </a:rPr>
              <a:t> </a:t>
            </a:r>
            <a:endParaRPr lang="en-US" sz="2400" dirty="0">
              <a:latin typeface="Times New Roman"/>
              <a:ea typeface="Times New Roman"/>
            </a:endParaRPr>
          </a:p>
          <a:p>
            <a:pPr algn="just"/>
            <a:r>
              <a:rPr lang="ar-IQ" sz="2800" b="1" dirty="0">
                <a:latin typeface="Times New Roman"/>
                <a:ea typeface="Times New Roman"/>
              </a:rPr>
              <a:t> </a:t>
            </a:r>
            <a:endParaRPr lang="en-US" sz="2400" dirty="0">
              <a:latin typeface="Times New Roman"/>
              <a:ea typeface="Times New Roman"/>
            </a:endParaRPr>
          </a:p>
          <a:p>
            <a:pPr algn="just"/>
            <a:r>
              <a:rPr lang="ar-IQ" sz="2800" b="1" dirty="0">
                <a:latin typeface="Times New Roman"/>
                <a:ea typeface="Times New Roman"/>
              </a:rPr>
              <a:t>      </a:t>
            </a:r>
            <a:r>
              <a:rPr lang="en-US" sz="2800" b="1" dirty="0">
                <a:latin typeface="Times New Roman"/>
                <a:ea typeface="Times New Roman"/>
              </a:rPr>
              <a:t>= P</a:t>
            </a:r>
            <a:r>
              <a:rPr lang="ar-IQ" sz="2800" b="1" dirty="0">
                <a:latin typeface="Times New Roman"/>
                <a:ea typeface="Times New Roman"/>
              </a:rPr>
              <a:t>المظهر الخارجي (الشكل الظاهري)</a:t>
            </a:r>
            <a:endParaRPr lang="en-US" sz="2400" dirty="0">
              <a:latin typeface="Times New Roman"/>
              <a:ea typeface="Times New Roman"/>
            </a:endParaRPr>
          </a:p>
          <a:p>
            <a:pPr algn="just"/>
            <a:r>
              <a:rPr lang="ar-IQ" sz="2800" b="1" dirty="0">
                <a:latin typeface="Times New Roman"/>
                <a:ea typeface="Times New Roman"/>
              </a:rPr>
              <a:t>     </a:t>
            </a:r>
            <a:r>
              <a:rPr lang="en-US" sz="2800" b="1" dirty="0">
                <a:latin typeface="Times New Roman"/>
                <a:ea typeface="Times New Roman"/>
              </a:rPr>
              <a:t>= G </a:t>
            </a:r>
            <a:r>
              <a:rPr lang="ar-IQ" sz="2800" b="1" dirty="0">
                <a:latin typeface="Times New Roman"/>
                <a:ea typeface="Times New Roman"/>
              </a:rPr>
              <a:t>تأثير التركيب الوراثي</a:t>
            </a:r>
            <a:endParaRPr lang="en-US" sz="2400" dirty="0">
              <a:latin typeface="Times New Roman"/>
              <a:ea typeface="Times New Roman"/>
            </a:endParaRPr>
          </a:p>
          <a:p>
            <a:pPr algn="just"/>
            <a:r>
              <a:rPr lang="ar-IQ" sz="2800" b="1" dirty="0">
                <a:latin typeface="Times New Roman"/>
                <a:ea typeface="Times New Roman"/>
              </a:rPr>
              <a:t>     </a:t>
            </a:r>
            <a:r>
              <a:rPr lang="en-US" sz="2800" b="1" dirty="0">
                <a:latin typeface="Times New Roman"/>
                <a:ea typeface="Times New Roman"/>
              </a:rPr>
              <a:t>= E </a:t>
            </a:r>
            <a:r>
              <a:rPr lang="ar-IQ" sz="2800" b="1" dirty="0">
                <a:latin typeface="Times New Roman"/>
                <a:ea typeface="Times New Roman"/>
              </a:rPr>
              <a:t> تأثير البيئة</a:t>
            </a:r>
            <a:endParaRPr lang="en-US" sz="2400" dirty="0">
              <a:latin typeface="Times New Roman"/>
              <a:ea typeface="Times New Roman"/>
            </a:endParaRPr>
          </a:p>
          <a:p>
            <a:pPr algn="just"/>
            <a:r>
              <a:rPr lang="ar-IQ" sz="2800" b="1" dirty="0">
                <a:latin typeface="Times New Roman"/>
                <a:ea typeface="Times New Roman"/>
              </a:rPr>
              <a:t>    </a:t>
            </a:r>
            <a:r>
              <a:rPr lang="en-US" sz="2800" b="1" dirty="0">
                <a:latin typeface="Times New Roman"/>
                <a:ea typeface="Times New Roman"/>
              </a:rPr>
              <a:t>= GE </a:t>
            </a:r>
            <a:r>
              <a:rPr lang="ar-IQ" sz="2800" b="1" dirty="0">
                <a:latin typeface="Times New Roman"/>
                <a:ea typeface="Times New Roman"/>
              </a:rPr>
              <a:t>تأثير التداخل الوراثي - البيئي</a:t>
            </a:r>
            <a:endParaRPr lang="en-US" sz="2400" dirty="0">
              <a:latin typeface="Times New Roman"/>
              <a:ea typeface="Times New Roman"/>
            </a:endParaRPr>
          </a:p>
          <a:p>
            <a:pPr algn="just"/>
            <a:r>
              <a:rPr lang="ar-IQ" sz="2800" b="1" dirty="0">
                <a:latin typeface="Times New Roman"/>
                <a:ea typeface="Times New Roman"/>
              </a:rPr>
              <a:t>وعلى فرض </a:t>
            </a:r>
            <a:r>
              <a:rPr lang="ar-IQ" sz="2800" b="1" dirty="0" err="1">
                <a:latin typeface="Times New Roman"/>
                <a:ea typeface="Times New Roman"/>
              </a:rPr>
              <a:t>لايوجد</a:t>
            </a:r>
            <a:r>
              <a:rPr lang="ar-IQ" sz="2800" b="1" dirty="0">
                <a:latin typeface="Times New Roman"/>
                <a:ea typeface="Times New Roman"/>
              </a:rPr>
              <a:t> تداخل (وراثي – بيئي ) وهذا لتسهيل الدراسة فقط، </a:t>
            </a:r>
            <a:r>
              <a:rPr lang="ar-IQ" sz="2800" b="1" dirty="0" err="1">
                <a:latin typeface="Times New Roman"/>
                <a:ea typeface="Times New Roman"/>
              </a:rPr>
              <a:t>وبأستخدام</a:t>
            </a:r>
            <a:r>
              <a:rPr lang="ar-IQ" sz="2800" b="1" dirty="0">
                <a:latin typeface="Times New Roman"/>
                <a:ea typeface="Times New Roman"/>
              </a:rPr>
              <a:t> مقاييس التشتت اي ( التباين) تكون المعادلة في المحصلة النهائية </a:t>
            </a:r>
            <a:r>
              <a:rPr lang="ar-IQ" sz="2800" b="1" dirty="0" smtClean="0">
                <a:latin typeface="Times New Roman"/>
                <a:ea typeface="Times New Roman"/>
              </a:rPr>
              <a:t>:</a:t>
            </a:r>
            <a:endParaRPr lang="ar-IQ" sz="2400" dirty="0" smtClean="0">
              <a:latin typeface="Times New Roman"/>
              <a:ea typeface="Times New Roman"/>
            </a:endParaRPr>
          </a:p>
          <a:p>
            <a:pPr marL="0" indent="0" algn="just">
              <a:buNone/>
            </a:pPr>
            <a:r>
              <a:rPr lang="ar-IQ" sz="2800" b="1" dirty="0" smtClean="0">
                <a:latin typeface="Times New Roman"/>
                <a:ea typeface="Times New Roman"/>
              </a:rPr>
              <a:t>                                            </a:t>
            </a:r>
            <a:endParaRPr lang="en-US" sz="2400" dirty="0">
              <a:latin typeface="Times New Roman"/>
              <a:ea typeface="Times New Roman"/>
            </a:endParaRPr>
          </a:p>
          <a:p>
            <a:pPr algn="just"/>
            <a:r>
              <a:rPr lang="ar-IQ" sz="2800" b="1" dirty="0">
                <a:latin typeface="Times New Roman"/>
                <a:ea typeface="Times New Roman"/>
              </a:rPr>
              <a:t> </a:t>
            </a:r>
            <a:r>
              <a:rPr lang="en-US" sz="2800" b="1" dirty="0">
                <a:latin typeface="Times New Roman"/>
                <a:ea typeface="Times New Roman"/>
              </a:rPr>
              <a:t> </a:t>
            </a:r>
            <a:r>
              <a:rPr lang="ar-IQ" sz="2800" b="1" dirty="0">
                <a:latin typeface="Times New Roman"/>
                <a:ea typeface="Times New Roman"/>
              </a:rPr>
              <a:t>= التباين المظهري                                                 </a:t>
            </a:r>
            <a:endParaRPr lang="en-US" sz="2400" dirty="0">
              <a:latin typeface="Times New Roman"/>
              <a:ea typeface="Times New Roman"/>
            </a:endParaRPr>
          </a:p>
          <a:p>
            <a:pPr algn="just"/>
            <a:r>
              <a:rPr lang="ar-IQ" sz="2800" b="1" dirty="0">
                <a:latin typeface="Times New Roman"/>
                <a:ea typeface="Times New Roman"/>
              </a:rPr>
              <a:t>التباين الوراثي</a:t>
            </a:r>
            <a:endParaRPr lang="en-US" sz="2400" dirty="0">
              <a:latin typeface="Times New Roman"/>
              <a:ea typeface="Times New Roman"/>
            </a:endParaRPr>
          </a:p>
          <a:p>
            <a:pPr algn="just"/>
            <a:r>
              <a:rPr lang="ar-IQ" sz="2800" b="1" dirty="0">
                <a:latin typeface="Times New Roman"/>
                <a:ea typeface="Times New Roman"/>
              </a:rPr>
              <a:t>التباين البيئي</a:t>
            </a:r>
            <a:endParaRPr lang="en-US" sz="2400" dirty="0">
              <a:latin typeface="Times New Roman"/>
              <a:ea typeface="Times New Roman"/>
            </a:endParaRPr>
          </a:p>
          <a:p>
            <a:endParaRPr lang="ar-IQ" dirty="0"/>
          </a:p>
        </p:txBody>
      </p:sp>
    </p:spTree>
    <p:extLst>
      <p:ext uri="{BB962C8B-B14F-4D97-AF65-F5344CB8AC3E}">
        <p14:creationId xmlns:p14="http://schemas.microsoft.com/office/powerpoint/2010/main" val="249122828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88640"/>
            <a:ext cx="8229600" cy="1224136"/>
          </a:xfrm>
        </p:spPr>
        <p:txBody>
          <a:bodyPr/>
          <a:lstStyle/>
          <a:p>
            <a:pPr algn="r"/>
            <a:r>
              <a:rPr lang="ar-IQ" dirty="0"/>
              <a:t>المكافئ الوراثي (درجة التوريث )</a:t>
            </a:r>
            <a:r>
              <a:rPr lang="en-US" dirty="0"/>
              <a:t>Heritability </a:t>
            </a:r>
            <a:endParaRPr lang="ar-IQ" dirty="0"/>
          </a:p>
        </p:txBody>
      </p:sp>
      <p:sp>
        <p:nvSpPr>
          <p:cNvPr id="3" name="عنصر نائب للمحتوى 2"/>
          <p:cNvSpPr>
            <a:spLocks noGrp="1"/>
          </p:cNvSpPr>
          <p:nvPr>
            <p:ph idx="1"/>
          </p:nvPr>
        </p:nvSpPr>
        <p:spPr>
          <a:xfrm>
            <a:off x="457200" y="1556792"/>
            <a:ext cx="8229600" cy="5040560"/>
          </a:xfrm>
        </p:spPr>
        <p:txBody>
          <a:bodyPr>
            <a:normAutofit fontScale="77500" lnSpcReduction="20000"/>
          </a:bodyPr>
          <a:lstStyle/>
          <a:p>
            <a:r>
              <a:rPr lang="ar-IQ" dirty="0"/>
              <a:t> ذكرنا مصطلح الـ </a:t>
            </a:r>
            <a:r>
              <a:rPr lang="en-US" dirty="0"/>
              <a:t>Inheritance </a:t>
            </a:r>
            <a:r>
              <a:rPr lang="ar-IQ" dirty="0"/>
              <a:t>وقلنا انه يعني التوارث وهو عملية انتقال الصفة بكاملها من الاباء الى الابناء دون وجود تغاير بين افراد الاباء من جهة والابناء من جهة اخرى بخصوص تلك الصفة .اما مصطلح التوريث </a:t>
            </a:r>
            <a:r>
              <a:rPr lang="en-US" dirty="0"/>
              <a:t>Heritability </a:t>
            </a:r>
            <a:r>
              <a:rPr lang="ar-IQ" dirty="0"/>
              <a:t>فهو مقدار التغير في صفة معينة والذي يحدث نتيجة انتقال هذه الصفة من الاباء الى الابناء. ففي التوارث تنقل الصفة بكاملها الى الابناء مثل اللون الاحمر </a:t>
            </a:r>
            <a:r>
              <a:rPr lang="ar-IQ" dirty="0" err="1"/>
              <a:t>للازهار</a:t>
            </a:r>
            <a:r>
              <a:rPr lang="ar-IQ" dirty="0"/>
              <a:t> ينتقل الى الابناء دون تغير وهو يحدث خصوصا في الصفات النوعية، اما في حالة التوريث والذي يخص غالبا الصفات الكمية فأن الصفة ولتكن الحاصل ولتكن الحاصل مثلا </a:t>
            </a:r>
            <a:r>
              <a:rPr lang="ar-IQ" dirty="0" err="1"/>
              <a:t>لايمكن</a:t>
            </a:r>
            <a:r>
              <a:rPr lang="ar-IQ" dirty="0"/>
              <a:t> ان تنتقل من الاباء الى الابناء بدون تغيير، فليس شرط ان الاب الذي يعطي 10 كغم من الحاصل ان يورث نفس كمية الحاصل التي ينتجها الى نسله.</a:t>
            </a:r>
          </a:p>
          <a:p>
            <a:r>
              <a:rPr lang="ar-IQ" dirty="0"/>
              <a:t>       ذكرنا سابقا ان البيئة تؤثر بشكل كبير على الصفات الكمية، لذلك قد تعمل الاختلافات البيئية (التباين البيئي ) عن حجب الاختلافات الوراثية (التباين الوراثي ) فكلما كان هناك جزء كبير من التباين بين النباتات ترجع اسبابه الى التباين البيئي كلما صعب الانتخاب للفروق الوراثية، وكلما قل تأثير </a:t>
            </a:r>
            <a:r>
              <a:rPr lang="ar-IQ" dirty="0" err="1"/>
              <a:t>البييئة</a:t>
            </a:r>
            <a:r>
              <a:rPr lang="ar-IQ" dirty="0"/>
              <a:t> على الصفة مقارنة بالفروق الوراثية فأن الانتخاب يكون فعالا لان صفات النباتات المنتخبة ستكون مورثة معظمها للنسل لان اسبابها وراثية، ومن هنا كانت الحاجة ملحة </a:t>
            </a:r>
            <a:r>
              <a:rPr lang="ar-IQ" dirty="0" err="1"/>
              <a:t>لايجاد</a:t>
            </a:r>
            <a:r>
              <a:rPr lang="ar-IQ" dirty="0"/>
              <a:t> مقياس كمي لوصف مديات تأثير البيئة على الصفات. وهذا المقياس </a:t>
            </a:r>
            <a:r>
              <a:rPr lang="ar-IQ" dirty="0" err="1"/>
              <a:t>مايعرف</a:t>
            </a:r>
            <a:r>
              <a:rPr lang="ar-IQ" dirty="0"/>
              <a:t> بالمكافئ الوراثي او درجة التوريث وهو عبارة عن المقدار الذي يورث الى النسل من صفة معينة او بتعبير اخر هو</a:t>
            </a:r>
          </a:p>
          <a:p>
            <a:r>
              <a:rPr lang="ar-IQ" dirty="0"/>
              <a:t> ذاك الجزء من التباين المظهري  الكلي الموجود بين الافراد والذي ترجع اسبابه الى العوامل الوراثية ، اي استبعاد ذلك الجزء من التباين الذي تكون اسبابه بيئية لان الشكل المظهري وكما اوضحنا ذلك هو عبارة عن المحصلة لتأثير العوامل الوراثية والبيئية. ان درجة التوريث للصفات النوعية عالية وذلك لعدم تأثرها كثيرا بالبيئة .</a:t>
            </a:r>
          </a:p>
        </p:txBody>
      </p:sp>
    </p:spTree>
    <p:extLst>
      <p:ext uri="{BB962C8B-B14F-4D97-AF65-F5344CB8AC3E}">
        <p14:creationId xmlns:p14="http://schemas.microsoft.com/office/powerpoint/2010/main" val="34156362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476672"/>
            <a:ext cx="8229600" cy="1143000"/>
          </a:xfrm>
        </p:spPr>
        <p:txBody>
          <a:bodyPr/>
          <a:lstStyle/>
          <a:p>
            <a:pPr algn="r"/>
            <a:r>
              <a:rPr lang="ar-IQ" dirty="0"/>
              <a:t>استخراج قيمة المكافئ الوراثي رياضيا : </a:t>
            </a:r>
          </a:p>
        </p:txBody>
      </p:sp>
      <p:sp>
        <p:nvSpPr>
          <p:cNvPr id="3" name="عنصر نائب للمحتوى 2"/>
          <p:cNvSpPr>
            <a:spLocks noGrp="1"/>
          </p:cNvSpPr>
          <p:nvPr>
            <p:ph idx="1"/>
          </p:nvPr>
        </p:nvSpPr>
        <p:spPr>
          <a:xfrm>
            <a:off x="457200" y="1935480"/>
            <a:ext cx="8229600" cy="4733880"/>
          </a:xfrm>
        </p:spPr>
        <p:txBody>
          <a:bodyPr>
            <a:normAutofit fontScale="92500" lnSpcReduction="10000"/>
          </a:bodyPr>
          <a:lstStyle/>
          <a:p>
            <a:pPr algn="just"/>
            <a:r>
              <a:rPr lang="ar-IQ" sz="2800" b="1" dirty="0">
                <a:latin typeface="Times New Roman"/>
                <a:ea typeface="Times New Roman"/>
              </a:rPr>
              <a:t> المكافئ الوراثي ويرمز له بالرمز   (  ) هو النسبة بين التباين الوراثي الى التباين </a:t>
            </a:r>
            <a:r>
              <a:rPr lang="ar-IQ" sz="2800" b="1" dirty="0" smtClean="0">
                <a:latin typeface="Times New Roman"/>
                <a:ea typeface="Times New Roman"/>
              </a:rPr>
              <a:t>المظهري </a:t>
            </a:r>
            <a:endParaRPr lang="en-US" sz="2400" dirty="0">
              <a:latin typeface="Times New Roman"/>
              <a:ea typeface="Times New Roman"/>
            </a:endParaRPr>
          </a:p>
          <a:p>
            <a:pPr algn="just"/>
            <a:r>
              <a:rPr lang="ar-IQ" sz="2800" b="1" dirty="0" smtClean="0">
                <a:latin typeface="Times New Roman"/>
                <a:ea typeface="Times New Roman"/>
              </a:rPr>
              <a:t>      = </a:t>
            </a:r>
            <a:r>
              <a:rPr lang="ar-IQ" sz="2800" b="1" dirty="0">
                <a:latin typeface="Times New Roman"/>
                <a:ea typeface="Times New Roman"/>
              </a:rPr>
              <a:t>التباين المظهري </a:t>
            </a:r>
            <a:endParaRPr lang="en-US" sz="2400" dirty="0">
              <a:latin typeface="Times New Roman"/>
              <a:ea typeface="Times New Roman"/>
            </a:endParaRPr>
          </a:p>
          <a:p>
            <a:pPr algn="just"/>
            <a:r>
              <a:rPr lang="ar-IQ" sz="2800" b="1" dirty="0" smtClean="0">
                <a:latin typeface="Times New Roman"/>
                <a:ea typeface="Times New Roman"/>
              </a:rPr>
              <a:t>      = </a:t>
            </a:r>
            <a:r>
              <a:rPr lang="ar-IQ" sz="2800" b="1" dirty="0">
                <a:latin typeface="Times New Roman"/>
                <a:ea typeface="Times New Roman"/>
              </a:rPr>
              <a:t>التباين الوراثي</a:t>
            </a:r>
            <a:endParaRPr lang="en-US" sz="2400" dirty="0">
              <a:latin typeface="Times New Roman"/>
              <a:ea typeface="Times New Roman"/>
            </a:endParaRPr>
          </a:p>
          <a:p>
            <a:pPr algn="just">
              <a:tabLst>
                <a:tab pos="1828800" algn="r"/>
              </a:tabLst>
            </a:pPr>
            <a:r>
              <a:rPr lang="ar-IQ" sz="2800" b="1" dirty="0" smtClean="0">
                <a:latin typeface="Times New Roman"/>
                <a:ea typeface="Times New Roman"/>
              </a:rPr>
              <a:t>ان </a:t>
            </a:r>
            <a:r>
              <a:rPr lang="ar-IQ" sz="2800" b="1" dirty="0">
                <a:latin typeface="Times New Roman"/>
                <a:ea typeface="Times New Roman"/>
              </a:rPr>
              <a:t>قيمة</a:t>
            </a:r>
            <a:r>
              <a:rPr lang="en-US" sz="2800" b="1" dirty="0">
                <a:latin typeface="Times New Roman"/>
                <a:ea typeface="Times New Roman"/>
              </a:rPr>
              <a:t> </a:t>
            </a:r>
            <a:r>
              <a:rPr lang="ar-IQ" sz="2800" b="1" dirty="0">
                <a:latin typeface="Times New Roman"/>
                <a:ea typeface="Times New Roman"/>
              </a:rPr>
              <a:t>في العلاقة اعلاه يطلق عليها بدرجة التوريث بالمعنى الواسع او العام</a:t>
            </a:r>
            <a:r>
              <a:rPr lang="en-US" sz="2800" b="1" dirty="0">
                <a:latin typeface="Times New Roman"/>
                <a:ea typeface="Times New Roman"/>
              </a:rPr>
              <a:t> </a:t>
            </a:r>
            <a:r>
              <a:rPr lang="en-US" sz="2800" b="1" dirty="0" smtClean="0">
                <a:latin typeface="Times New Roman"/>
                <a:ea typeface="Times New Roman"/>
              </a:rPr>
              <a:t>Broad </a:t>
            </a:r>
            <a:r>
              <a:rPr lang="en-US" sz="2800" b="1" dirty="0">
                <a:latin typeface="Times New Roman"/>
                <a:ea typeface="Times New Roman"/>
              </a:rPr>
              <a:t>sense </a:t>
            </a:r>
            <a:r>
              <a:rPr lang="en-US" sz="2800" b="1" dirty="0" smtClean="0">
                <a:latin typeface="Times New Roman"/>
                <a:ea typeface="Times New Roman"/>
              </a:rPr>
              <a:t>heritability       </a:t>
            </a:r>
            <a:r>
              <a:rPr lang="ar-IQ" sz="2800" b="1" dirty="0" smtClean="0">
                <a:latin typeface="Times New Roman"/>
                <a:ea typeface="Times New Roman"/>
              </a:rPr>
              <a:t>  </a:t>
            </a:r>
            <a:r>
              <a:rPr lang="ar-IQ" sz="2800" b="1" dirty="0">
                <a:latin typeface="Times New Roman"/>
                <a:ea typeface="Times New Roman"/>
              </a:rPr>
              <a:t>وذلك لان كافة انواع الفعل الجيني داخلة ضمن قيمة التباين </a:t>
            </a:r>
            <a:r>
              <a:rPr lang="ar-IQ" sz="2800" b="1" dirty="0" smtClean="0">
                <a:latin typeface="Times New Roman"/>
                <a:ea typeface="Times New Roman"/>
              </a:rPr>
              <a:t>الوراثي    </a:t>
            </a:r>
            <a:r>
              <a:rPr lang="ar-IQ" sz="2800" b="1" dirty="0">
                <a:latin typeface="Times New Roman"/>
                <a:ea typeface="Times New Roman"/>
              </a:rPr>
              <a:t>والتي ذكرت سابقا وهي التباين بسبب الفعل </a:t>
            </a:r>
            <a:r>
              <a:rPr lang="ar-IQ" sz="2800" b="1" dirty="0" smtClean="0">
                <a:latin typeface="Times New Roman"/>
                <a:ea typeface="Times New Roman"/>
              </a:rPr>
              <a:t>الاضافي    </a:t>
            </a:r>
            <a:r>
              <a:rPr lang="en-US" sz="2800" b="1" dirty="0" smtClean="0">
                <a:latin typeface="Times New Roman"/>
                <a:ea typeface="Times New Roman"/>
              </a:rPr>
              <a:t>Additive</a:t>
            </a:r>
            <a:r>
              <a:rPr lang="ar-IQ" sz="2800" b="1" dirty="0" smtClean="0">
                <a:latin typeface="Times New Roman"/>
                <a:ea typeface="Times New Roman"/>
              </a:rPr>
              <a:t> والفعل </a:t>
            </a:r>
            <a:r>
              <a:rPr lang="ar-IQ" sz="2800" b="1" dirty="0">
                <a:latin typeface="Times New Roman"/>
                <a:ea typeface="Times New Roman"/>
              </a:rPr>
              <a:t>السيادي</a:t>
            </a:r>
            <a:r>
              <a:rPr lang="en-US" sz="2800" b="1" dirty="0">
                <a:latin typeface="Times New Roman"/>
                <a:ea typeface="Times New Roman"/>
              </a:rPr>
              <a:t> </a:t>
            </a:r>
            <a:r>
              <a:rPr lang="en-US" sz="2800" b="1" dirty="0" smtClean="0">
                <a:latin typeface="Times New Roman"/>
                <a:ea typeface="Times New Roman"/>
              </a:rPr>
              <a:t> </a:t>
            </a:r>
            <a:r>
              <a:rPr lang="ar-IQ" sz="2800" b="1" dirty="0" smtClean="0">
                <a:latin typeface="Times New Roman"/>
                <a:ea typeface="Times New Roman"/>
              </a:rPr>
              <a:t>  </a:t>
            </a:r>
            <a:r>
              <a:rPr lang="en-US" sz="2800" b="1" dirty="0">
                <a:latin typeface="Times New Roman"/>
                <a:ea typeface="Times New Roman"/>
              </a:rPr>
              <a:t>dominant</a:t>
            </a:r>
            <a:r>
              <a:rPr lang="ar-IQ" sz="2800" b="1" dirty="0">
                <a:latin typeface="Times New Roman"/>
                <a:ea typeface="Times New Roman"/>
              </a:rPr>
              <a:t> والفعل </a:t>
            </a:r>
            <a:r>
              <a:rPr lang="ar-IQ" sz="2800" b="1" dirty="0" err="1">
                <a:latin typeface="Times New Roman"/>
                <a:ea typeface="Times New Roman"/>
              </a:rPr>
              <a:t>التفوقي</a:t>
            </a:r>
            <a:r>
              <a:rPr lang="ar-IQ" sz="2800" b="1" dirty="0">
                <a:latin typeface="Times New Roman"/>
                <a:ea typeface="Times New Roman"/>
              </a:rPr>
              <a:t> </a:t>
            </a:r>
            <a:r>
              <a:rPr lang="en-US" sz="2800" b="1" dirty="0" err="1">
                <a:latin typeface="Times New Roman"/>
                <a:ea typeface="Times New Roman"/>
              </a:rPr>
              <a:t>Apistatic</a:t>
            </a:r>
            <a:r>
              <a:rPr lang="ar-IQ" sz="2800" b="1" dirty="0">
                <a:latin typeface="Times New Roman"/>
                <a:ea typeface="Times New Roman"/>
              </a:rPr>
              <a:t> ويمكن ان نوضح مكونات التباين الوراثي  </a:t>
            </a:r>
            <a:r>
              <a:rPr lang="ar-IQ" sz="2800" b="1" dirty="0" smtClean="0">
                <a:latin typeface="Times New Roman"/>
                <a:ea typeface="Times New Roman"/>
              </a:rPr>
              <a:t>      بالمعادلة </a:t>
            </a:r>
            <a:r>
              <a:rPr lang="ar-IQ" sz="2800" b="1" dirty="0">
                <a:latin typeface="Times New Roman"/>
                <a:ea typeface="Times New Roman"/>
              </a:rPr>
              <a:t>التالية </a:t>
            </a:r>
            <a:r>
              <a:rPr lang="ar-IQ" sz="2800" b="1" dirty="0" smtClean="0">
                <a:latin typeface="Times New Roman"/>
                <a:ea typeface="Times New Roman"/>
              </a:rPr>
              <a:t>:</a:t>
            </a:r>
          </a:p>
          <a:p>
            <a:pPr algn="just"/>
            <a:r>
              <a:rPr lang="ar-IQ" sz="2800" b="1" dirty="0">
                <a:latin typeface="Times New Roman"/>
                <a:ea typeface="Times New Roman"/>
              </a:rPr>
              <a:t> </a:t>
            </a:r>
            <a:endParaRPr lang="ar-IQ" sz="2800" b="1" dirty="0" smtClean="0">
              <a:latin typeface="Times New Roman"/>
              <a:ea typeface="Times New Roman"/>
            </a:endParaRPr>
          </a:p>
          <a:p>
            <a:pPr algn="just"/>
            <a:endParaRPr lang="en-US" sz="2400" dirty="0">
              <a:latin typeface="Times New Roman"/>
              <a:ea typeface="Times New Roman"/>
            </a:endParaRPr>
          </a:p>
          <a:p>
            <a:pPr marL="0" indent="0" algn="just">
              <a:buNone/>
            </a:pPr>
            <a:endParaRPr lang="ar-IQ"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5965491"/>
            <a:ext cx="2736304" cy="348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61" y="2636912"/>
            <a:ext cx="576064"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12361" y="2986555"/>
            <a:ext cx="533400"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3"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995936" y="1988840"/>
            <a:ext cx="257175" cy="285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99592" y="2270199"/>
            <a:ext cx="2304256"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5" name="Picture 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64288" y="4050406"/>
            <a:ext cx="576064"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6"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275856" y="4383781"/>
            <a:ext cx="447675"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7" name="Picture 9"/>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124523" y="4797152"/>
            <a:ext cx="735509" cy="320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8" name="Picture 1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95536" y="4698106"/>
            <a:ext cx="466278" cy="3638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9" name="Picture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2160" y="5373216"/>
            <a:ext cx="677416"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138921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704088"/>
            <a:ext cx="8229600" cy="60616"/>
          </a:xfrm>
        </p:spPr>
        <p:txBody>
          <a:bodyPr>
            <a:normAutofit fontScale="90000"/>
          </a:bodyPr>
          <a:lstStyle/>
          <a:p>
            <a:endParaRPr lang="ar-IQ" dirty="0"/>
          </a:p>
        </p:txBody>
      </p:sp>
      <p:sp>
        <p:nvSpPr>
          <p:cNvPr id="3" name="عنصر نائب للمحتوى 2"/>
          <p:cNvSpPr>
            <a:spLocks noGrp="1"/>
          </p:cNvSpPr>
          <p:nvPr>
            <p:ph idx="1"/>
          </p:nvPr>
        </p:nvSpPr>
        <p:spPr>
          <a:xfrm>
            <a:off x="457200" y="980728"/>
            <a:ext cx="8229600" cy="5343872"/>
          </a:xfrm>
        </p:spPr>
        <p:txBody>
          <a:bodyPr/>
          <a:lstStyle/>
          <a:p>
            <a:r>
              <a:rPr lang="ar-IQ" dirty="0"/>
              <a:t> وبما ان التركيب الوراثي للنسل الناتج من تزاوج ايوين متأني بدرجة رئيسية من مساهمة كلا الابوين بجينات معينة ( ذات تأثير اضافي ) </a:t>
            </a:r>
            <a:r>
              <a:rPr lang="en-US" dirty="0"/>
              <a:t>Additive </a:t>
            </a:r>
            <a:r>
              <a:rPr lang="ar-IQ" dirty="0"/>
              <a:t>فقد تحسب في بعض الحالات عن طريق حساب نسبة التباين الاضافي فقط الى التباين المظهري اي استبعاد الجزء الخاص بالتباين السيادي </a:t>
            </a:r>
            <a:r>
              <a:rPr lang="ar-IQ" dirty="0" err="1"/>
              <a:t>والتفوقي</a:t>
            </a:r>
            <a:r>
              <a:rPr lang="ar-IQ" dirty="0"/>
              <a:t> لان الذي يورث هو التباين الاضافي </a:t>
            </a:r>
            <a:r>
              <a:rPr lang="ar-IQ" dirty="0" err="1"/>
              <a:t>لانه</a:t>
            </a:r>
            <a:r>
              <a:rPr lang="ar-IQ" dirty="0"/>
              <a:t> ينتقل من الاباء الى الابناء كما بينا ذلك سابقا ويطلق على درجة التوريث في هذه الحالة بالمفهوم الضيق او المحدود أي                  </a:t>
            </a:r>
            <a:r>
              <a:rPr lang="en-US" dirty="0"/>
              <a:t>Narrow sense heritability </a:t>
            </a:r>
            <a:r>
              <a:rPr lang="ar-IQ" dirty="0"/>
              <a:t>ويحسب من المعادلة التالية : </a:t>
            </a:r>
            <a:endParaRPr lang="ar-IQ" dirty="0" smtClean="0"/>
          </a:p>
          <a:p>
            <a:endParaRPr lang="ar-IQ" dirty="0"/>
          </a:p>
          <a:p>
            <a:endParaRPr lang="ar-IQ" dirty="0" smtClean="0"/>
          </a:p>
          <a:p>
            <a:r>
              <a:rPr lang="ar-IQ" dirty="0"/>
              <a:t>ملاحظة : اذا كانت درجة التوريث اقل من 40% فتكون واطئة ، واذا كانت 40-60% فهي متوسطة واذا كانت اعلى من 60% فهي عالية .</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4005064"/>
            <a:ext cx="1872208"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92238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ان درجة التوريث هي من اهم المعالم الوراثية التي يجب معرفتها </a:t>
            </a:r>
            <a:r>
              <a:rPr lang="ar-IQ" dirty="0" err="1"/>
              <a:t>لاي</a:t>
            </a:r>
            <a:r>
              <a:rPr lang="ar-IQ" dirty="0"/>
              <a:t> صفة كمية حيث يتوقف على تقديرها :</a:t>
            </a:r>
          </a:p>
          <a:p>
            <a:r>
              <a:rPr lang="ar-IQ" dirty="0"/>
              <a:t>1- معرفة وتحديد احسن الطرق المتبعة للتربية والتحسين للصفة المعنية .</a:t>
            </a:r>
          </a:p>
          <a:p>
            <a:r>
              <a:rPr lang="ar-IQ" dirty="0"/>
              <a:t>2- ان قيمتها بالمفهوم الضيق </a:t>
            </a:r>
            <a:r>
              <a:rPr lang="en-US" dirty="0"/>
              <a:t>N.S </a:t>
            </a:r>
            <a:r>
              <a:rPr lang="ar-IQ" dirty="0"/>
              <a:t>تعطينا فكرة عن درجة التشابه بين الاقارب (الاباء وانسالهم ) 3- مهمة لتقدير مقدار التحسن الوراثي المتوقع .</a:t>
            </a:r>
          </a:p>
          <a:p>
            <a:r>
              <a:rPr lang="ar-IQ" dirty="0"/>
              <a:t>4- استخدامها في وضع دلائل الانتخاب .</a:t>
            </a:r>
          </a:p>
          <a:p>
            <a:pPr marL="0" indent="0">
              <a:buNone/>
            </a:pPr>
            <a:endParaRPr lang="ar-IQ" dirty="0"/>
          </a:p>
        </p:txBody>
      </p:sp>
    </p:spTree>
    <p:extLst>
      <p:ext uri="{BB962C8B-B14F-4D97-AF65-F5344CB8AC3E}">
        <p14:creationId xmlns:p14="http://schemas.microsoft.com/office/powerpoint/2010/main" val="218738937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ويمكن حساب التحسن الوراثي الذي نتوقعه في كل دورة انتخابية ( اي المردود الانتخابي ( </a:t>
            </a:r>
            <a:r>
              <a:rPr lang="ar-IQ" dirty="0" smtClean="0"/>
              <a:t>  )  </a:t>
            </a:r>
            <a:r>
              <a:rPr lang="ar-IQ" dirty="0"/>
              <a:t>من المعادلة التالية </a:t>
            </a:r>
            <a:r>
              <a:rPr lang="ar-IQ" dirty="0" smtClean="0"/>
              <a:t>:</a:t>
            </a:r>
          </a:p>
          <a:p>
            <a:endParaRPr lang="ar-IQ" dirty="0"/>
          </a:p>
          <a:p>
            <a:endParaRPr lang="ar-IQ" dirty="0" smtClean="0"/>
          </a:p>
          <a:p>
            <a:r>
              <a:rPr lang="ar-IQ" dirty="0" smtClean="0"/>
              <a:t>      = هي </a:t>
            </a:r>
            <a:r>
              <a:rPr lang="ar-IQ" dirty="0"/>
              <a:t>مقدار التقدم الوراثي الذي نحصل عليه في كل دورة انتخابية .</a:t>
            </a:r>
          </a:p>
          <a:p>
            <a:r>
              <a:rPr lang="en-US" dirty="0" smtClean="0"/>
              <a:t> = k</a:t>
            </a:r>
            <a:r>
              <a:rPr lang="ar-IQ" dirty="0"/>
              <a:t>ثابت شدة الانتخاب وتستخرج قيمته من الجدول التالي:</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4" y="2708920"/>
            <a:ext cx="2016224" cy="4773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68144" y="2503981"/>
            <a:ext cx="450444"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12360" y="3933056"/>
            <a:ext cx="43204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86769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0648"/>
            <a:ext cx="8229600" cy="504056"/>
          </a:xfrm>
        </p:spPr>
        <p:txBody>
          <a:bodyPr>
            <a:normAutofit fontScale="90000"/>
          </a:bodyPr>
          <a:lstStyle/>
          <a:p>
            <a:endParaRPr lang="ar-IQ" dirty="0"/>
          </a:p>
        </p:txBody>
      </p:sp>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1772816"/>
            <a:ext cx="8064895" cy="45365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7351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ان التغايرات الوراثية (</a:t>
            </a:r>
            <a:r>
              <a:rPr lang="en-US" dirty="0"/>
              <a:t>Variation) </a:t>
            </a:r>
            <a:r>
              <a:rPr lang="ar-IQ" dirty="0"/>
              <a:t>في الكائنات الحية تعتبر اساسية لنجاح عملية التحسين الوراثي في النبات، لان النباتات تختلف فيما بينها، وهذه الاختلافات قد تأخذ مديات واسعة وواضحة جدا،  فمثلا يختلف الرقي عن الطماطة في مظهره الخارجي وتركيبه الوراثي، وقد تكون الاختلافات ضيقة كما هو الحال بين البطيخ والقثاء، وقد تكون الاختلافات اضيق كم هو الحال بين نباتين من الخيار ينموان جنب بعضهما. ان هذه الاختلافات يمكن تحويلها الى قيم مقاسة (رقمية ) بأجهزة قياس خاصة كالوزن والطول والحجم وهذه القياسات تخضع لطرق احصائية </a:t>
            </a:r>
            <a:r>
              <a:rPr lang="ar-IQ" dirty="0" err="1"/>
              <a:t>لاجل</a:t>
            </a:r>
            <a:r>
              <a:rPr lang="ar-IQ" dirty="0"/>
              <a:t> تحليلها ووفق مقاييس مختلفة مثل المتوسط والتباين والانحراف القياسي لمعرفة التباينات </a:t>
            </a:r>
            <a:r>
              <a:rPr lang="ar-IQ" dirty="0" smtClean="0"/>
              <a:t>الوراثية.</a:t>
            </a:r>
            <a:endParaRPr lang="ar-IQ" dirty="0"/>
          </a:p>
        </p:txBody>
      </p:sp>
    </p:spTree>
    <p:extLst>
      <p:ext uri="{BB962C8B-B14F-4D97-AF65-F5344CB8AC3E}">
        <p14:creationId xmlns:p14="http://schemas.microsoft.com/office/powerpoint/2010/main" val="36630622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16632"/>
            <a:ext cx="8229600" cy="216024"/>
          </a:xfrm>
        </p:spPr>
        <p:txBody>
          <a:bodyPr>
            <a:normAutofit fontScale="90000"/>
          </a:bodyPr>
          <a:lstStyle/>
          <a:p>
            <a:endParaRPr lang="ar-IQ" dirty="0"/>
          </a:p>
        </p:txBody>
      </p:sp>
      <p:sp>
        <p:nvSpPr>
          <p:cNvPr id="3" name="عنصر نائب للمحتوى 2"/>
          <p:cNvSpPr>
            <a:spLocks noGrp="1"/>
          </p:cNvSpPr>
          <p:nvPr>
            <p:ph idx="1"/>
          </p:nvPr>
        </p:nvSpPr>
        <p:spPr>
          <a:xfrm>
            <a:off x="467544" y="980728"/>
            <a:ext cx="8229600" cy="4824536"/>
          </a:xfrm>
        </p:spPr>
        <p:txBody>
          <a:bodyPr>
            <a:normAutofit fontScale="85000" lnSpcReduction="20000"/>
          </a:bodyPr>
          <a:lstStyle/>
          <a:p>
            <a:r>
              <a:rPr lang="ar-IQ" dirty="0"/>
              <a:t>ان التغايرات بين النباتات (التباين) ترجع الى احد المصادر الاتية : </a:t>
            </a:r>
          </a:p>
          <a:p>
            <a:r>
              <a:rPr lang="ar-IQ" dirty="0"/>
              <a:t>1 - الاختلافات الوراثية </a:t>
            </a:r>
            <a:r>
              <a:rPr lang="en-US" dirty="0"/>
              <a:t>Genetics Variation </a:t>
            </a:r>
          </a:p>
          <a:p>
            <a:r>
              <a:rPr lang="en-US" dirty="0"/>
              <a:t>       </a:t>
            </a:r>
            <a:r>
              <a:rPr lang="ar-IQ" dirty="0"/>
              <a:t>ان الاختلافات الوراثية تعني اختلاف الجينات المكونة لتركيب وراثي معين عن تركيب وراثي اخر، كما نلاحظ ذلك في اختلاف عدد الافرع او عدد الازهار بين صنف واخر او نوع واخر . ويمكن معرفة التغايرات (التباين) الذي يكون سببه وراثي وذلك بزراعة نباتات معينة تحت ظروف بيئية واحدة  متشابهة ومتحكم بها،  فان الفروق التي ستظهر بين النباتات يكون سببها راجع الى التراكيب الوراثية المكونة او المسيطرة على صفات كل مجموعة من هذه النباتات .</a:t>
            </a:r>
          </a:p>
          <a:p>
            <a:r>
              <a:rPr lang="ar-IQ" dirty="0"/>
              <a:t>      ان التباين او الاختلاف بين النباتات يعتبر المادة الاساس التي يعمل عليها مربي النبات، فالتباين هو المادة الخام التي يقوم عليها الانتخاب على اساس الصفات الظاهرية ولمعظم الصفات المدروسة، عليه </a:t>
            </a:r>
            <a:r>
              <a:rPr lang="ar-IQ" dirty="0" err="1"/>
              <a:t>ولاجل</a:t>
            </a:r>
            <a:r>
              <a:rPr lang="ar-IQ" dirty="0"/>
              <a:t> نجاح  برنامج التربية والتحسين فعلي مربي النبات ان يعرف مدى اعتماد الصفة التي ينتخبها على العوامل الوراثية ومدى تأثرها بالبيئة، ان بعض الاختلافات الوراثية قد تكون واضحة وسهلة الملاحظة كألوان البذور </a:t>
            </a:r>
            <a:r>
              <a:rPr lang="ar-IQ" dirty="0" err="1"/>
              <a:t>والثمارمثلا</a:t>
            </a:r>
            <a:r>
              <a:rPr lang="ar-IQ" dirty="0"/>
              <a:t>، ووجود </a:t>
            </a:r>
            <a:r>
              <a:rPr lang="ar-IQ" dirty="0" err="1"/>
              <a:t>الاذينات</a:t>
            </a:r>
            <a:r>
              <a:rPr lang="ar-IQ" dirty="0"/>
              <a:t> لبعض الاوراق في اصناف معينة وعدم وجودها في اصناف اخرى، بينما توجد صفات اخرى اكثر تعقيدا كما هو الحال في صفات الحاصل وعدد التفرعات وارتفاع النبات .....الخ . </a:t>
            </a:r>
          </a:p>
        </p:txBody>
      </p:sp>
    </p:spTree>
    <p:extLst>
      <p:ext uri="{BB962C8B-B14F-4D97-AF65-F5344CB8AC3E}">
        <p14:creationId xmlns:p14="http://schemas.microsoft.com/office/powerpoint/2010/main" val="3585548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a:t> 2 - الاختلافات البيئية </a:t>
            </a:r>
            <a:r>
              <a:rPr lang="en-US" dirty="0"/>
              <a:t>Environments Variation </a:t>
            </a:r>
          </a:p>
          <a:p>
            <a:r>
              <a:rPr lang="en-US" dirty="0"/>
              <a:t>        </a:t>
            </a:r>
            <a:r>
              <a:rPr lang="ar-IQ" dirty="0"/>
              <a:t>تعتبر البيئة عنصر هام  لإظهار صفات الكائن الحي، فالتركيب الوراثي اي الجينات لا تستطيع بمفردها اعطاء الشكل المظهري بدون الوسط البيئي الذي يعيش فيه، ويمكن ان نميز التأثير البيئي (التباين البيئي )عند تنمية نباتات متشابهة وراثيا (سلالات او هجن) في بيئة معينة فسوف فاذا لاحظنا فروق كبيرة في الصفات الظاهرية لهذه السلالات او الهجن فان هذا الاختلاف او الفرق راجع الى البيئة، والعوامل البيئية قد تكون داخلية او خارجية .</a:t>
            </a:r>
          </a:p>
          <a:p>
            <a:endParaRPr lang="ar-IQ" dirty="0"/>
          </a:p>
          <a:p>
            <a:endParaRPr lang="ar-IQ" dirty="0" smtClean="0"/>
          </a:p>
          <a:p>
            <a:pPr marL="0" indent="0">
              <a:buNone/>
            </a:pPr>
            <a:endParaRPr lang="ar-IQ" dirty="0"/>
          </a:p>
        </p:txBody>
      </p:sp>
    </p:spTree>
    <p:extLst>
      <p:ext uri="{BB962C8B-B14F-4D97-AF65-F5344CB8AC3E}">
        <p14:creationId xmlns:p14="http://schemas.microsoft.com/office/powerpoint/2010/main" val="24688159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r>
              <a:rPr lang="ar-IQ" dirty="0"/>
              <a:t>- التداخل بين العوامل الوراثية  والبيئية</a:t>
            </a:r>
            <a:r>
              <a:rPr lang="en-US" dirty="0"/>
              <a:t>G×E  interaction </a:t>
            </a:r>
          </a:p>
          <a:p>
            <a:r>
              <a:rPr lang="en-US" dirty="0"/>
              <a:t>      </a:t>
            </a:r>
            <a:r>
              <a:rPr lang="ar-IQ" dirty="0"/>
              <a:t>ان الاختلافات البيئية والوراثية ليست مستقلة </a:t>
            </a:r>
            <a:r>
              <a:rPr lang="ar-IQ" dirty="0" err="1"/>
              <a:t>ولايمكن</a:t>
            </a:r>
            <a:r>
              <a:rPr lang="ar-IQ" dirty="0"/>
              <a:t> فصلها عن بعضها وبذلك </a:t>
            </a:r>
            <a:r>
              <a:rPr lang="ar-IQ" dirty="0" err="1"/>
              <a:t>لايمكن</a:t>
            </a:r>
            <a:r>
              <a:rPr lang="ar-IQ" dirty="0"/>
              <a:t> فصل النبات عن بيئته التي يعيش فيها، وهذا يعني ان العوامل الوراثية والبيئية هي عوامل متداخلة في تأثيرها على النبات ومن الامثلة على هذا التداخل مثلا صنف من الخيار مقاوم لمرض البياض الزغبي واخر حساس لهذا المرض فسوف لن نلاحظ فروق واضحة من حيث الحاصل بين الصنفين في فصل غير ملائم لنمو وتطور مرض البياض الزغبي، كما ان الاختلافات الوراثية بين اصناف من الشعير الشتوي المتحملة البرودة </a:t>
            </a:r>
            <a:r>
              <a:rPr lang="ar-IQ" dirty="0" err="1"/>
              <a:t>لايمكن</a:t>
            </a:r>
            <a:r>
              <a:rPr lang="ar-IQ" dirty="0"/>
              <a:t> تميزها اذا كان الموسم معتدلا .</a:t>
            </a:r>
          </a:p>
          <a:p>
            <a:r>
              <a:rPr lang="ar-IQ" dirty="0"/>
              <a:t>      ان وراثة الصفات ودراستها تعتبر من الاسس الهامة جدا في تربية النبات سواء اكان النبات ذاتي او خلطي التلقيح، ان التغايرات الوراثية في النباتات تقع في مجموعتين من الصفات :</a:t>
            </a:r>
          </a:p>
          <a:p>
            <a:pPr marL="0" indent="0">
              <a:buNone/>
            </a:pPr>
            <a:endParaRPr lang="ar-IQ" dirty="0"/>
          </a:p>
        </p:txBody>
      </p:sp>
    </p:spTree>
    <p:extLst>
      <p:ext uri="{BB962C8B-B14F-4D97-AF65-F5344CB8AC3E}">
        <p14:creationId xmlns:p14="http://schemas.microsoft.com/office/powerpoint/2010/main" val="6159487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r"/>
            <a:r>
              <a:rPr lang="ar-IQ" dirty="0"/>
              <a:t>أ – الصفات الوصفية ( النوعية ) </a:t>
            </a:r>
            <a:r>
              <a:rPr lang="ar-IQ" dirty="0" smtClean="0"/>
              <a:t>         </a:t>
            </a:r>
            <a:r>
              <a:rPr lang="en-US" dirty="0" smtClean="0"/>
              <a:t>Qualitative </a:t>
            </a:r>
            <a:r>
              <a:rPr lang="en-US" dirty="0"/>
              <a:t>characters </a:t>
            </a:r>
            <a:endParaRPr lang="ar-IQ" dirty="0"/>
          </a:p>
        </p:txBody>
      </p:sp>
      <p:sp>
        <p:nvSpPr>
          <p:cNvPr id="3" name="عنصر نائب للمحتوى 2"/>
          <p:cNvSpPr>
            <a:spLocks noGrp="1"/>
          </p:cNvSpPr>
          <p:nvPr>
            <p:ph idx="1"/>
          </p:nvPr>
        </p:nvSpPr>
        <p:spPr/>
        <p:txBody>
          <a:bodyPr>
            <a:normAutofit fontScale="92500" lnSpcReduction="20000"/>
          </a:bodyPr>
          <a:lstStyle/>
          <a:p>
            <a:r>
              <a:rPr lang="ar-IQ" dirty="0"/>
              <a:t>وتمتاز بما يلي :</a:t>
            </a:r>
          </a:p>
          <a:p>
            <a:r>
              <a:rPr lang="ar-IQ" dirty="0"/>
              <a:t>1- وهي صفات متقطعة التوزيع :</a:t>
            </a:r>
            <a:r>
              <a:rPr lang="en-US" dirty="0"/>
              <a:t>Discount measures cha. </a:t>
            </a:r>
          </a:p>
          <a:p>
            <a:r>
              <a:rPr lang="en-US" dirty="0"/>
              <a:t>     </a:t>
            </a:r>
            <a:r>
              <a:rPr lang="ar-IQ" dirty="0"/>
              <a:t>اي انها توصف وصفا </a:t>
            </a:r>
            <a:r>
              <a:rPr lang="ar-IQ" dirty="0" err="1"/>
              <a:t>ولاتقاس</a:t>
            </a:r>
            <a:r>
              <a:rPr lang="ar-IQ" dirty="0"/>
              <a:t> بوحدات القياس المعروفة، ومن </a:t>
            </a:r>
            <a:r>
              <a:rPr lang="ar-IQ" dirty="0" err="1"/>
              <a:t>امثالتها</a:t>
            </a:r>
            <a:r>
              <a:rPr lang="ar-IQ" dirty="0"/>
              <a:t> لون الازهار ولون      العيون، ووجود او عدم وجود </a:t>
            </a:r>
            <a:r>
              <a:rPr lang="ar-IQ" dirty="0" err="1"/>
              <a:t>الاذينات</a:t>
            </a:r>
            <a:r>
              <a:rPr lang="ar-IQ" dirty="0"/>
              <a:t> </a:t>
            </a:r>
            <a:r>
              <a:rPr lang="ar-IQ" dirty="0" err="1"/>
              <a:t>للاوراق</a:t>
            </a:r>
            <a:r>
              <a:rPr lang="ar-IQ" dirty="0"/>
              <a:t> او وجود او عدم وجود السفا على السنابل ...الخ </a:t>
            </a:r>
          </a:p>
          <a:p>
            <a:r>
              <a:rPr lang="ar-IQ" dirty="0"/>
              <a:t>2- يتحكم بتوريثها عدد قليل من الجينات، زوج او اثنين او ثلاثة ازواج على الاكثر، واثناء   الانعزالات تكون التصنيفات الوراثية ( اي عدد الاقسام او الاشكال الوراثية ) تكون محدودة .</a:t>
            </a:r>
          </a:p>
          <a:p>
            <a:r>
              <a:rPr lang="ar-IQ" dirty="0"/>
              <a:t>3- تأثير الجين كبير جدا على الصفة، اي ان درجة تعبير الجين عن نفسه في الصفة قد يصل الى 100%، فالزهرة الحمراء تبقى حمراء اي ان الجين المسؤول عن هذه الصفة عندما يكون   موجودا فأن لون الزهرة يجب ان يكون احمر.</a:t>
            </a:r>
          </a:p>
          <a:p>
            <a:r>
              <a:rPr lang="ar-IQ" dirty="0"/>
              <a:t>4- </a:t>
            </a:r>
            <a:r>
              <a:rPr lang="ar-IQ" dirty="0" err="1"/>
              <a:t>لاتتأثركثيرا</a:t>
            </a:r>
            <a:r>
              <a:rPr lang="ar-IQ" dirty="0"/>
              <a:t> بالعوامل البيئية، مثلا الازهار البيضاء تبقى بيضاء في درجات الحرارة العلية او المنخفضة  او في الرطوبة المرتفعة او القليلة ....الخ </a:t>
            </a:r>
          </a:p>
          <a:p>
            <a:pPr marL="0" indent="0">
              <a:buNone/>
            </a:pPr>
            <a:endParaRPr lang="ar-IQ" dirty="0"/>
          </a:p>
        </p:txBody>
      </p:sp>
    </p:spTree>
    <p:extLst>
      <p:ext uri="{BB962C8B-B14F-4D97-AF65-F5344CB8AC3E}">
        <p14:creationId xmlns:p14="http://schemas.microsoft.com/office/powerpoint/2010/main" val="11469646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404664"/>
            <a:ext cx="8229600" cy="1143000"/>
          </a:xfrm>
        </p:spPr>
        <p:txBody>
          <a:bodyPr>
            <a:normAutofit fontScale="90000"/>
          </a:bodyPr>
          <a:lstStyle/>
          <a:p>
            <a:pPr algn="r"/>
            <a:r>
              <a:rPr lang="ar-IQ" dirty="0"/>
              <a:t>ب- الصفات </a:t>
            </a:r>
            <a:r>
              <a:rPr lang="ar-IQ" dirty="0" smtClean="0"/>
              <a:t>الكمية:</a:t>
            </a:r>
            <a:r>
              <a:rPr lang="en-US" sz="4500" dirty="0" smtClean="0">
                <a:solidFill>
                  <a:srgbClr val="04617B"/>
                </a:solidFill>
              </a:rPr>
              <a:t>Quantitative characters </a:t>
            </a:r>
            <a:endParaRPr lang="ar-IQ" dirty="0"/>
          </a:p>
        </p:txBody>
      </p:sp>
      <p:sp>
        <p:nvSpPr>
          <p:cNvPr id="3" name="عنصر نائب للمحتوى 2"/>
          <p:cNvSpPr>
            <a:spLocks noGrp="1"/>
          </p:cNvSpPr>
          <p:nvPr>
            <p:ph idx="1"/>
          </p:nvPr>
        </p:nvSpPr>
        <p:spPr>
          <a:xfrm>
            <a:off x="539552" y="1772816"/>
            <a:ext cx="8229600" cy="4605144"/>
          </a:xfrm>
        </p:spPr>
        <p:txBody>
          <a:bodyPr>
            <a:normAutofit/>
          </a:bodyPr>
          <a:lstStyle/>
          <a:p>
            <a:r>
              <a:rPr lang="ar-IQ" dirty="0"/>
              <a:t>ومن خواصها :</a:t>
            </a:r>
          </a:p>
          <a:p>
            <a:r>
              <a:rPr lang="ar-IQ" dirty="0"/>
              <a:t>1- هي صفات مستمرة التوزيع  .</a:t>
            </a:r>
            <a:r>
              <a:rPr lang="en-US" dirty="0"/>
              <a:t>Continuous cha. </a:t>
            </a:r>
            <a:r>
              <a:rPr lang="ar-IQ" dirty="0"/>
              <a:t>وهي صفات مقاسة اي تقاس بوحدات </a:t>
            </a:r>
            <a:r>
              <a:rPr lang="ar-IQ" dirty="0" smtClean="0"/>
              <a:t>القياس </a:t>
            </a:r>
            <a:r>
              <a:rPr lang="ar-IQ" dirty="0" err="1"/>
              <a:t>للاوزان</a:t>
            </a:r>
            <a:r>
              <a:rPr lang="ar-IQ" dirty="0"/>
              <a:t> او الاطوال او الحجوم ....الخ </a:t>
            </a:r>
          </a:p>
          <a:p>
            <a:r>
              <a:rPr lang="ar-IQ" dirty="0"/>
              <a:t>2- يتحكم بتوريثها عدد كبير من الجينات .</a:t>
            </a:r>
          </a:p>
          <a:p>
            <a:r>
              <a:rPr lang="ar-IQ" dirty="0"/>
              <a:t>3- تأثير الجين على الصفات الكمية يكون قليلا </a:t>
            </a:r>
            <a:r>
              <a:rPr lang="en-US" dirty="0"/>
              <a:t>Minor  gene </a:t>
            </a:r>
          </a:p>
          <a:p>
            <a:r>
              <a:rPr lang="en-US" dirty="0"/>
              <a:t>4</a:t>
            </a:r>
            <a:r>
              <a:rPr lang="en-US" dirty="0" smtClean="0"/>
              <a:t>- </a:t>
            </a:r>
            <a:r>
              <a:rPr lang="ar-IQ" dirty="0"/>
              <a:t>تأثير العوامل البيئية كبير على هذه الصفات .</a:t>
            </a:r>
          </a:p>
          <a:p>
            <a:r>
              <a:rPr lang="ar-IQ" dirty="0"/>
              <a:t>5- لتصنيفات الوراثية ( التقسيمات) لمعظم المجتمعات التي تحتوي هذه الصفات تكون كبيرة.</a:t>
            </a:r>
          </a:p>
          <a:p>
            <a:r>
              <a:rPr lang="ar-IQ" dirty="0"/>
              <a:t>6- الجينات المسؤولة عن هذه الصفات تميل للوجود في نظم متوازنة بحيث تنتقل وتورث </a:t>
            </a:r>
            <a:r>
              <a:rPr lang="ar-IQ" dirty="0" smtClean="0"/>
              <a:t> </a:t>
            </a:r>
            <a:r>
              <a:rPr lang="ar-IQ" dirty="0"/>
              <a:t>كمجموعة مرتبطة .</a:t>
            </a:r>
          </a:p>
          <a:p>
            <a:pPr marL="0" indent="0">
              <a:buNone/>
            </a:pPr>
            <a:endParaRPr lang="ar-IQ" dirty="0"/>
          </a:p>
        </p:txBody>
      </p:sp>
    </p:spTree>
    <p:extLst>
      <p:ext uri="{BB962C8B-B14F-4D97-AF65-F5344CB8AC3E}">
        <p14:creationId xmlns:p14="http://schemas.microsoft.com/office/powerpoint/2010/main" val="42673567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60648"/>
            <a:ext cx="8229600" cy="1143000"/>
          </a:xfrm>
        </p:spPr>
        <p:txBody>
          <a:bodyPr/>
          <a:lstStyle/>
          <a:p>
            <a:pPr algn="r"/>
            <a:r>
              <a:rPr lang="ar-IQ" dirty="0"/>
              <a:t>نشؤ التغايرات الوراثية :</a:t>
            </a:r>
          </a:p>
        </p:txBody>
      </p:sp>
      <p:sp>
        <p:nvSpPr>
          <p:cNvPr id="3" name="عنصر نائب للمحتوى 2"/>
          <p:cNvSpPr>
            <a:spLocks noGrp="1"/>
          </p:cNvSpPr>
          <p:nvPr>
            <p:ph idx="1"/>
          </p:nvPr>
        </p:nvSpPr>
        <p:spPr>
          <a:xfrm>
            <a:off x="457200" y="1412776"/>
            <a:ext cx="8229600" cy="4911824"/>
          </a:xfrm>
        </p:spPr>
        <p:txBody>
          <a:bodyPr>
            <a:normAutofit fontScale="92500" lnSpcReduction="20000"/>
          </a:bodyPr>
          <a:lstStyle/>
          <a:p>
            <a:r>
              <a:rPr lang="ar-IQ" dirty="0"/>
              <a:t> ان التغايرات الوراثية ( التباين بين النباتات ) نشأت نتيجة لعوامل عديدة اهمها : </a:t>
            </a:r>
          </a:p>
          <a:p>
            <a:r>
              <a:rPr lang="ar-IQ" dirty="0"/>
              <a:t>اولا:</a:t>
            </a:r>
          </a:p>
          <a:p>
            <a:r>
              <a:rPr lang="ar-IQ" dirty="0"/>
              <a:t>الانتخاب </a:t>
            </a:r>
            <a:r>
              <a:rPr lang="en-US" dirty="0"/>
              <a:t>Selection</a:t>
            </a:r>
            <a:r>
              <a:rPr lang="en-US" dirty="0" smtClean="0"/>
              <a:t>:</a:t>
            </a:r>
          </a:p>
          <a:p>
            <a:r>
              <a:rPr lang="ar-IQ" dirty="0" smtClean="0"/>
              <a:t>الانتخاب </a:t>
            </a:r>
            <a:r>
              <a:rPr lang="ar-IQ" dirty="0"/>
              <a:t>بصورة عامة هو اختيار افضل النباتات من بين مجموعة كبيرة منها، توجد بينها اختلافات وراثية واضحة، وقد زاول الانسان هذه الطريقة من اقدم العصور وازال مستمرا الان </a:t>
            </a:r>
            <a:r>
              <a:rPr lang="ar-IQ" dirty="0" err="1"/>
              <a:t>بأستخدام</a:t>
            </a:r>
            <a:r>
              <a:rPr lang="ar-IQ" dirty="0"/>
              <a:t> هذه الطريقة في تحسين النبات، ويوجد نوعان من الانتخاب هما الانتخاب الطبيعي </a:t>
            </a:r>
            <a:r>
              <a:rPr lang="en-US" dirty="0"/>
              <a:t>Natural Selection  </a:t>
            </a:r>
            <a:r>
              <a:rPr lang="ar-IQ" dirty="0"/>
              <a:t>وهذا النوع يعتبر مصدرا مهما لتطوير النبات، لان النباتات نمت وتطورت في بيئات جعلتها تقاوم الظروف المناخية، اما النباتات الضعيفة فزالت واضمحلت ولم تستطيع العيش في هذه البيئة، ان كثيرا من التغايرات الوراثية ظهرت نتيجة الانتخاب. اما النوع الاخر في الانتخاب فهو الانتخاب الصناعي</a:t>
            </a:r>
            <a:r>
              <a:rPr lang="en-US" dirty="0"/>
              <a:t>Artificial Selection  </a:t>
            </a:r>
            <a:r>
              <a:rPr lang="ar-IQ" dirty="0"/>
              <a:t>وهو انتخاب موجه من قبل الانسان </a:t>
            </a:r>
            <a:r>
              <a:rPr lang="ar-IQ" dirty="0" err="1"/>
              <a:t>بأتجاه</a:t>
            </a:r>
            <a:r>
              <a:rPr lang="ar-IQ" dirty="0"/>
              <a:t> الهدف الذي يريده او الصفات التي يرغبها وذلك باختيار مجموعة من النباتات لغرض الحصول منها على محصول جيد من مجتمع خليط في تركيبه الوراثي اي مجتمع غير متجانس الصفات، وان النوعين من الانتخاب يؤديان نفس الغرض عدا ان النوع الثاني يكون اسرع .</a:t>
            </a:r>
          </a:p>
        </p:txBody>
      </p:sp>
    </p:spTree>
    <p:extLst>
      <p:ext uri="{BB962C8B-B14F-4D97-AF65-F5344CB8AC3E}">
        <p14:creationId xmlns:p14="http://schemas.microsoft.com/office/powerpoint/2010/main" val="305317163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TotalTime>
  <Words>3015</Words>
  <Application>Microsoft Office PowerPoint</Application>
  <PresentationFormat>عرض على الشاشة (3:4)‏</PresentationFormat>
  <Paragraphs>122</Paragraphs>
  <Slides>27</Slides>
  <Notes>0</Notes>
  <HiddenSlides>0</HiddenSlides>
  <MMClips>0</MMClips>
  <ScaleCrop>false</ScaleCrop>
  <HeadingPairs>
    <vt:vector size="4" baseType="variant">
      <vt:variant>
        <vt:lpstr>نسق</vt:lpstr>
      </vt:variant>
      <vt:variant>
        <vt:i4>1</vt:i4>
      </vt:variant>
      <vt:variant>
        <vt:lpstr>عناوين الشرائح</vt:lpstr>
      </vt:variant>
      <vt:variant>
        <vt:i4>27</vt:i4>
      </vt:variant>
    </vt:vector>
  </HeadingPairs>
  <TitlesOfParts>
    <vt:vector size="28" baseType="lpstr">
      <vt:lpstr>تدفق</vt:lpstr>
      <vt:lpstr>الدكتور عزيز مهدي </vt:lpstr>
      <vt:lpstr>التغايرات الوراثية وعلاقتها بتربية النبات</vt:lpstr>
      <vt:lpstr>عرض تقديمي في PowerPoint</vt:lpstr>
      <vt:lpstr>عرض تقديمي في PowerPoint</vt:lpstr>
      <vt:lpstr>عرض تقديمي في PowerPoint</vt:lpstr>
      <vt:lpstr>عرض تقديمي في PowerPoint</vt:lpstr>
      <vt:lpstr>أ – الصفات الوصفية ( النوعية )          Qualitative characters </vt:lpstr>
      <vt:lpstr>ب- الصفات الكمية:Quantitative characters </vt:lpstr>
      <vt:lpstr>نشؤ التغايرات الوراثية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وراثة الصفات النوعية والكمية </vt:lpstr>
      <vt:lpstr>عرض تقديمي في PowerPoint</vt:lpstr>
      <vt:lpstr>1 - فعل الجين الاضافي                      Additive gene action</vt:lpstr>
      <vt:lpstr>- فعل الجين السيادي (المتغلب)          Dominant gene action</vt:lpstr>
      <vt:lpstr>3- فعل الجين التفوقي:Apistatic gene action</vt:lpstr>
      <vt:lpstr>مصادر التباين الوراثي بين النباتات :</vt:lpstr>
      <vt:lpstr>المكافئ الوراثي (درجة التوريث )Heritability </vt:lpstr>
      <vt:lpstr>استخراج قيمة المكافئ الوراثي رياضيا : </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الدكتور عزيز مهدي </dc:title>
  <dc:creator>Notes</dc:creator>
  <cp:lastModifiedBy>Azi</cp:lastModifiedBy>
  <cp:revision>5</cp:revision>
  <dcterms:created xsi:type="dcterms:W3CDTF">2020-04-27T20:27:26Z</dcterms:created>
  <dcterms:modified xsi:type="dcterms:W3CDTF">2020-04-27T21:09:23Z</dcterms:modified>
</cp:coreProperties>
</file>